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handoutMasterIdLst>
    <p:handoutMasterId r:id="rId5"/>
  </p:handout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33" autoAdjust="0"/>
  </p:normalViewPr>
  <p:slideViewPr>
    <p:cSldViewPr snapToGrid="0">
      <p:cViewPr varScale="1">
        <p:scale>
          <a:sx n="75" d="100"/>
          <a:sy n="75" d="100"/>
        </p:scale>
        <p:origin x="32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5549" tIns="47776" rIns="95549" bIns="47776"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0445" y="0"/>
            <a:ext cx="2945659" cy="498056"/>
          </a:xfrm>
          <a:prstGeom prst="rect">
            <a:avLst/>
          </a:prstGeom>
        </p:spPr>
        <p:txBody>
          <a:bodyPr vert="horz" lIns="95549" tIns="47776" rIns="95549" bIns="47776" rtlCol="0"/>
          <a:lstStyle>
            <a:lvl1pPr algn="r">
              <a:defRPr sz="1300"/>
            </a:lvl1pPr>
          </a:lstStyle>
          <a:p>
            <a:fld id="{926F281A-139F-493F-8081-AB2A8339709D}" type="datetimeFigureOut">
              <a:rPr kumimoji="1" lang="ja-JP" altLang="en-US" smtClean="0"/>
              <a:t>2024/12/18</a:t>
            </a:fld>
            <a:endParaRPr kumimoji="1" lang="ja-JP" altLang="en-US"/>
          </a:p>
        </p:txBody>
      </p:sp>
      <p:sp>
        <p:nvSpPr>
          <p:cNvPr id="4" name="フッター プレースホルダー 3"/>
          <p:cNvSpPr>
            <a:spLocks noGrp="1"/>
          </p:cNvSpPr>
          <p:nvPr>
            <p:ph type="ftr" sz="quarter" idx="2"/>
          </p:nvPr>
        </p:nvSpPr>
        <p:spPr>
          <a:xfrm>
            <a:off x="1" y="9428586"/>
            <a:ext cx="2945659" cy="498055"/>
          </a:xfrm>
          <a:prstGeom prst="rect">
            <a:avLst/>
          </a:prstGeom>
        </p:spPr>
        <p:txBody>
          <a:bodyPr vert="horz" lIns="95549" tIns="47776" rIns="95549" bIns="47776"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0445" y="9428586"/>
            <a:ext cx="2945659" cy="498055"/>
          </a:xfrm>
          <a:prstGeom prst="rect">
            <a:avLst/>
          </a:prstGeom>
        </p:spPr>
        <p:txBody>
          <a:bodyPr vert="horz" lIns="95549" tIns="47776" rIns="95549" bIns="47776" rtlCol="0" anchor="b"/>
          <a:lstStyle>
            <a:lvl1pPr algn="r">
              <a:defRPr sz="1300"/>
            </a:lvl1pPr>
          </a:lstStyle>
          <a:p>
            <a:fld id="{80FE6CAE-1978-4A23-BFED-4B93D36D0A53}" type="slidenum">
              <a:rPr kumimoji="1" lang="ja-JP" altLang="en-US" smtClean="0"/>
              <a:t>‹#›</a:t>
            </a:fld>
            <a:endParaRPr kumimoji="1" lang="ja-JP" altLang="en-US"/>
          </a:p>
        </p:txBody>
      </p:sp>
    </p:spTree>
    <p:extLst>
      <p:ext uri="{BB962C8B-B14F-4D97-AF65-F5344CB8AC3E}">
        <p14:creationId xmlns:p14="http://schemas.microsoft.com/office/powerpoint/2010/main" val="10575964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5549" tIns="47776" rIns="95549" bIns="4777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445" y="0"/>
            <a:ext cx="2945659" cy="498056"/>
          </a:xfrm>
          <a:prstGeom prst="rect">
            <a:avLst/>
          </a:prstGeom>
        </p:spPr>
        <p:txBody>
          <a:bodyPr vert="horz" lIns="95549" tIns="47776" rIns="95549" bIns="47776" rtlCol="0"/>
          <a:lstStyle>
            <a:lvl1pPr algn="r">
              <a:defRPr sz="1300"/>
            </a:lvl1pPr>
          </a:lstStyle>
          <a:p>
            <a:fld id="{0F6BFEE4-8CE7-421C-84AA-A979B0F026B9}" type="datetimeFigureOut">
              <a:rPr kumimoji="1" lang="ja-JP" altLang="en-US" smtClean="0"/>
              <a:t>2024/12/18</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5549" tIns="47776" rIns="95549" bIns="477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6"/>
            <a:ext cx="2945659" cy="498055"/>
          </a:xfrm>
          <a:prstGeom prst="rect">
            <a:avLst/>
          </a:prstGeom>
        </p:spPr>
        <p:txBody>
          <a:bodyPr vert="horz" lIns="95549" tIns="47776" rIns="95549" bIns="4777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8055"/>
          </a:xfrm>
          <a:prstGeom prst="rect">
            <a:avLst/>
          </a:prstGeom>
        </p:spPr>
        <p:txBody>
          <a:bodyPr vert="horz" lIns="95549" tIns="47776" rIns="95549" bIns="47776" rtlCol="0" anchor="b"/>
          <a:lstStyle>
            <a:lvl1pPr algn="r">
              <a:defRPr sz="1300"/>
            </a:lvl1pPr>
          </a:lstStyle>
          <a:p>
            <a:fld id="{F14258B4-B6BB-42F2-A9A1-8FD1DE1E0034}" type="slidenum">
              <a:rPr kumimoji="1" lang="ja-JP" altLang="en-US" smtClean="0"/>
              <a:t>‹#›</a:t>
            </a:fld>
            <a:endParaRPr kumimoji="1" lang="ja-JP" altLang="en-US"/>
          </a:p>
        </p:txBody>
      </p:sp>
    </p:spTree>
    <p:extLst>
      <p:ext uri="{BB962C8B-B14F-4D97-AF65-F5344CB8AC3E}">
        <p14:creationId xmlns:p14="http://schemas.microsoft.com/office/powerpoint/2010/main" val="3944323108"/>
      </p:ext>
    </p:extLst>
  </p:cSld>
  <p:clrMap bg1="lt1" tx1="dk1" bg2="lt2" tx2="dk2" accent1="accent1" accent2="accent2" accent3="accent3" accent4="accent4" accent5="accent5" accent6="accent6" hlink="hlink" folHlink="folHlink"/>
  <p:hf sldNum="0" hdr="0" ftr="0" dt="0"/>
  <p:notesStyle>
    <a:lvl1pPr marL="0" algn="l" defTabSz="538664" rtl="0" eaLnBrk="1" latinLnBrk="0" hangingPunct="1">
      <a:defRPr kumimoji="1" sz="707" kern="1200">
        <a:solidFill>
          <a:schemeClr val="tx1"/>
        </a:solidFill>
        <a:latin typeface="+mn-lt"/>
        <a:ea typeface="+mn-ea"/>
        <a:cs typeface="+mn-cs"/>
      </a:defRPr>
    </a:lvl1pPr>
    <a:lvl2pPr marL="269332" algn="l" defTabSz="538664" rtl="0" eaLnBrk="1" latinLnBrk="0" hangingPunct="1">
      <a:defRPr kumimoji="1" sz="707" kern="1200">
        <a:solidFill>
          <a:schemeClr val="tx1"/>
        </a:solidFill>
        <a:latin typeface="+mn-lt"/>
        <a:ea typeface="+mn-ea"/>
        <a:cs typeface="+mn-cs"/>
      </a:defRPr>
    </a:lvl2pPr>
    <a:lvl3pPr marL="538664" algn="l" defTabSz="538664" rtl="0" eaLnBrk="1" latinLnBrk="0" hangingPunct="1">
      <a:defRPr kumimoji="1" sz="707" kern="1200">
        <a:solidFill>
          <a:schemeClr val="tx1"/>
        </a:solidFill>
        <a:latin typeface="+mn-lt"/>
        <a:ea typeface="+mn-ea"/>
        <a:cs typeface="+mn-cs"/>
      </a:defRPr>
    </a:lvl3pPr>
    <a:lvl4pPr marL="807996" algn="l" defTabSz="538664" rtl="0" eaLnBrk="1" latinLnBrk="0" hangingPunct="1">
      <a:defRPr kumimoji="1" sz="707" kern="1200">
        <a:solidFill>
          <a:schemeClr val="tx1"/>
        </a:solidFill>
        <a:latin typeface="+mn-lt"/>
        <a:ea typeface="+mn-ea"/>
        <a:cs typeface="+mn-cs"/>
      </a:defRPr>
    </a:lvl4pPr>
    <a:lvl5pPr marL="1077328" algn="l" defTabSz="538664" rtl="0" eaLnBrk="1" latinLnBrk="0" hangingPunct="1">
      <a:defRPr kumimoji="1" sz="707" kern="1200">
        <a:solidFill>
          <a:schemeClr val="tx1"/>
        </a:solidFill>
        <a:latin typeface="+mn-lt"/>
        <a:ea typeface="+mn-ea"/>
        <a:cs typeface="+mn-cs"/>
      </a:defRPr>
    </a:lvl5pPr>
    <a:lvl6pPr marL="1346660" algn="l" defTabSz="538664" rtl="0" eaLnBrk="1" latinLnBrk="0" hangingPunct="1">
      <a:defRPr kumimoji="1" sz="707" kern="1200">
        <a:solidFill>
          <a:schemeClr val="tx1"/>
        </a:solidFill>
        <a:latin typeface="+mn-lt"/>
        <a:ea typeface="+mn-ea"/>
        <a:cs typeface="+mn-cs"/>
      </a:defRPr>
    </a:lvl6pPr>
    <a:lvl7pPr marL="1615992" algn="l" defTabSz="538664" rtl="0" eaLnBrk="1" latinLnBrk="0" hangingPunct="1">
      <a:defRPr kumimoji="1" sz="707" kern="1200">
        <a:solidFill>
          <a:schemeClr val="tx1"/>
        </a:solidFill>
        <a:latin typeface="+mn-lt"/>
        <a:ea typeface="+mn-ea"/>
        <a:cs typeface="+mn-cs"/>
      </a:defRPr>
    </a:lvl7pPr>
    <a:lvl8pPr marL="1885325" algn="l" defTabSz="538664" rtl="0" eaLnBrk="1" latinLnBrk="0" hangingPunct="1">
      <a:defRPr kumimoji="1" sz="707" kern="1200">
        <a:solidFill>
          <a:schemeClr val="tx1"/>
        </a:solidFill>
        <a:latin typeface="+mn-lt"/>
        <a:ea typeface="+mn-ea"/>
        <a:cs typeface="+mn-cs"/>
      </a:defRPr>
    </a:lvl8pPr>
    <a:lvl9pPr marL="2154656" algn="l" defTabSz="538664" rtl="0" eaLnBrk="1" latinLnBrk="0" hangingPunct="1">
      <a:defRPr kumimoji="1" sz="70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314049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880467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302398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216530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316064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424399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31581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077088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1205788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903971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0697F5-E985-4B7F-924C-B9276725F639}" type="datetimeFigureOut">
              <a:rPr kumimoji="1" lang="ja-JP" altLang="en-US" smtClean="0"/>
              <a:t>2024/12/18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306049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C0697F5-E985-4B7F-924C-B9276725F639}" type="datetimeFigureOut">
              <a:rPr kumimoji="1" lang="ja-JP" altLang="en-US" smtClean="0"/>
              <a:t>2024/12/18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ED53AC0-919B-4325-991D-201F27C4C266}" type="slidenum">
              <a:rPr kumimoji="1" lang="ja-JP" altLang="en-US" smtClean="0"/>
              <a:t>‹#›</a:t>
            </a:fld>
            <a:endParaRPr kumimoji="1" lang="ja-JP" altLang="en-US"/>
          </a:p>
        </p:txBody>
      </p:sp>
    </p:spTree>
    <p:extLst>
      <p:ext uri="{BB962C8B-B14F-4D97-AF65-F5344CB8AC3E}">
        <p14:creationId xmlns:p14="http://schemas.microsoft.com/office/powerpoint/2010/main" val="29438544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ED79BF33-6A49-42B2-AFE2-1FF2C64EC691}"/>
              </a:ext>
            </a:extLst>
          </p:cNvPr>
          <p:cNvSpPr txBox="1">
            <a:spLocks/>
          </p:cNvSpPr>
          <p:nvPr/>
        </p:nvSpPr>
        <p:spPr>
          <a:xfrm>
            <a:off x="9267" y="195246"/>
            <a:ext cx="6857999" cy="292331"/>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nSpc>
                <a:spcPct val="100000"/>
              </a:lnSpc>
            </a:pPr>
            <a:r>
              <a:rPr lang="ja-JP" altLang="en-US" sz="1600" b="1" dirty="0">
                <a:latin typeface="Meiryo UI" panose="020B0604030504040204" pitchFamily="50" charset="-128"/>
                <a:ea typeface="Meiryo UI" panose="020B0604030504040204" pitchFamily="50" charset="-128"/>
              </a:rPr>
              <a:t>伊予市職員（大学卒業程度：自己アピール枠）</a:t>
            </a:r>
            <a:r>
              <a:rPr lang="ja-JP" altLang="en-US" sz="1600" b="1" dirty="0">
                <a:highlight>
                  <a:srgbClr val="C0C0C0"/>
                </a:highlight>
                <a:latin typeface="Meiryo UI" panose="020B0604030504040204" pitchFamily="50" charset="-128"/>
                <a:ea typeface="Meiryo UI" panose="020B0604030504040204" pitchFamily="50" charset="-128"/>
              </a:rPr>
              <a:t>　</a:t>
            </a:r>
          </a:p>
        </p:txBody>
      </p:sp>
      <p:graphicFrame>
        <p:nvGraphicFramePr>
          <p:cNvPr id="14" name="表 13"/>
          <p:cNvGraphicFramePr>
            <a:graphicFrameLocks noGrp="1"/>
          </p:cNvGraphicFramePr>
          <p:nvPr>
            <p:extLst>
              <p:ext uri="{D42A27DB-BD31-4B8C-83A1-F6EECF244321}">
                <p14:modId xmlns:p14="http://schemas.microsoft.com/office/powerpoint/2010/main" val="3865872143"/>
              </p:ext>
            </p:extLst>
          </p:nvPr>
        </p:nvGraphicFramePr>
        <p:xfrm>
          <a:off x="203590" y="1000533"/>
          <a:ext cx="6161161" cy="502920"/>
        </p:xfrm>
        <a:graphic>
          <a:graphicData uri="http://schemas.openxmlformats.org/drawingml/2006/table">
            <a:tbl>
              <a:tblPr firstRow="1" bandRow="1">
                <a:tableStyleId>{5C22544A-7EE6-4342-B048-85BDC9FD1C3A}</a:tableStyleId>
              </a:tblPr>
              <a:tblGrid>
                <a:gridCol w="665090">
                  <a:extLst>
                    <a:ext uri="{9D8B030D-6E8A-4147-A177-3AD203B41FA5}">
                      <a16:colId xmlns:a16="http://schemas.microsoft.com/office/drawing/2014/main" val="1582120111"/>
                    </a:ext>
                  </a:extLst>
                </a:gridCol>
                <a:gridCol w="1043940">
                  <a:extLst>
                    <a:ext uri="{9D8B030D-6E8A-4147-A177-3AD203B41FA5}">
                      <a16:colId xmlns:a16="http://schemas.microsoft.com/office/drawing/2014/main" val="1833292401"/>
                    </a:ext>
                  </a:extLst>
                </a:gridCol>
                <a:gridCol w="685800">
                  <a:extLst>
                    <a:ext uri="{9D8B030D-6E8A-4147-A177-3AD203B41FA5}">
                      <a16:colId xmlns:a16="http://schemas.microsoft.com/office/drawing/2014/main" val="3002756784"/>
                    </a:ext>
                  </a:extLst>
                </a:gridCol>
                <a:gridCol w="1447800">
                  <a:extLst>
                    <a:ext uri="{9D8B030D-6E8A-4147-A177-3AD203B41FA5}">
                      <a16:colId xmlns:a16="http://schemas.microsoft.com/office/drawing/2014/main" val="2428254366"/>
                    </a:ext>
                  </a:extLst>
                </a:gridCol>
                <a:gridCol w="678180">
                  <a:extLst>
                    <a:ext uri="{9D8B030D-6E8A-4147-A177-3AD203B41FA5}">
                      <a16:colId xmlns:a16="http://schemas.microsoft.com/office/drawing/2014/main" val="2512029317"/>
                    </a:ext>
                  </a:extLst>
                </a:gridCol>
                <a:gridCol w="1640351">
                  <a:extLst>
                    <a:ext uri="{9D8B030D-6E8A-4147-A177-3AD203B41FA5}">
                      <a16:colId xmlns:a16="http://schemas.microsoft.com/office/drawing/2014/main" val="2137537510"/>
                    </a:ext>
                  </a:extLst>
                </a:gridCol>
              </a:tblGrid>
              <a:tr h="257629">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試験</a:t>
                      </a:r>
                      <a:endParaRPr kumimoji="1" lang="en-US" altLang="ja-JP" sz="12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職種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事務職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受験</a:t>
                      </a:r>
                      <a:endParaRPr kumimoji="1" lang="en-US" altLang="ja-JP" sz="12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ysClr val="windowText" lastClr="000000"/>
                          </a:solidFill>
                          <a:latin typeface="ＭＳ ゴシック" panose="020B0609070205080204" pitchFamily="49" charset="-128"/>
                          <a:ea typeface="ＭＳ ゴシック" panose="020B0609070205080204" pitchFamily="49" charset="-128"/>
                        </a:rPr>
                        <a:t>　</a:t>
                      </a: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Ａ</a:t>
                      </a:r>
                      <a:r>
                        <a:rPr kumimoji="1" lang="en-US" altLang="ja-JP" sz="1200" b="1" dirty="0">
                          <a:solidFill>
                            <a:sysClr val="windowText" lastClr="000000"/>
                          </a:solidFill>
                          <a:latin typeface="ＭＳ ゴシック" panose="020B0609070205080204" pitchFamily="49" charset="-128"/>
                          <a:ea typeface="ＭＳ ゴシック" panose="020B0609070205080204" pitchFamily="49" charset="-128"/>
                        </a:rPr>
                        <a:t>1001</a:t>
                      </a:r>
                      <a:endPar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1" dirty="0">
                          <a:solidFill>
                            <a:sysClr val="windowText" lastClr="000000"/>
                          </a:solidFill>
                          <a:latin typeface="ＭＳ ゴシック" panose="020B0609070205080204" pitchFamily="49" charset="-128"/>
                          <a:ea typeface="ＭＳ ゴシック" panose="020B0609070205080204" pitchFamily="49" charset="-128"/>
                        </a:rPr>
                        <a:t>ふりがな</a:t>
                      </a:r>
                      <a:endParaRPr kumimoji="1" lang="en-US" altLang="ja-JP" sz="8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a:solidFill>
                            <a:sysClr val="windowText" lastClr="000000"/>
                          </a:solidFill>
                          <a:latin typeface="ＭＳ ゴシック" panose="020B0609070205080204" pitchFamily="49" charset="-128"/>
                          <a:ea typeface="ＭＳ ゴシック" panose="020B0609070205080204" pitchFamily="49" charset="-128"/>
                        </a:rPr>
                        <a:t>いよ　たろう</a:t>
                      </a:r>
                      <a:endParaRPr kumimoji="1" lang="en-US" altLang="ja-JP" b="0"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b="0" dirty="0">
                          <a:solidFill>
                            <a:sysClr val="windowText" lastClr="000000"/>
                          </a:solidFill>
                          <a:latin typeface="ＭＳ ゴシック" panose="020B0609070205080204" pitchFamily="49" charset="-128"/>
                          <a:ea typeface="ＭＳ ゴシック" panose="020B0609070205080204" pitchFamily="49" charset="-128"/>
                        </a:rPr>
                        <a:t>伊予　太郎</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7818574"/>
                  </a:ext>
                </a:extLst>
              </a:tr>
            </a:tbl>
          </a:graphicData>
        </a:graphic>
      </p:graphicFrame>
      <p:sp>
        <p:nvSpPr>
          <p:cNvPr id="16" name="タイトル 1">
            <a:extLst>
              <a:ext uri="{FF2B5EF4-FFF2-40B4-BE49-F238E27FC236}">
                <a16:creationId xmlns:a16="http://schemas.microsoft.com/office/drawing/2014/main" id="{2B5052FD-D34B-47A6-AB69-9093C73BD17F}"/>
              </a:ext>
            </a:extLst>
          </p:cNvPr>
          <p:cNvSpPr txBox="1">
            <a:spLocks/>
          </p:cNvSpPr>
          <p:nvPr/>
        </p:nvSpPr>
        <p:spPr>
          <a:xfrm>
            <a:off x="203590" y="1593175"/>
            <a:ext cx="6857999" cy="724808"/>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作成方法</a:t>
            </a:r>
            <a:r>
              <a:rPr lang="en-US" altLang="ja-JP" sz="1200" dirty="0">
                <a:latin typeface="ＭＳ ゴシック" panose="020B0609070205080204" pitchFamily="49" charset="-128"/>
                <a:ea typeface="ＭＳ ゴシック" panose="020B0609070205080204" pitchFamily="49" charset="-128"/>
              </a:rPr>
              <a:t>】</a:t>
            </a:r>
          </a:p>
          <a:p>
            <a:pPr algn="l"/>
            <a:r>
              <a:rPr lang="ja-JP" altLang="en-US" sz="1200" dirty="0">
                <a:latin typeface="ＭＳ ゴシック" panose="020B0609070205080204" pitchFamily="49" charset="-128"/>
                <a:ea typeface="ＭＳ ゴシック" panose="020B0609070205080204" pitchFamily="49" charset="-128"/>
              </a:rPr>
              <a:t>〇この「自己ＰＲシート」は第２次試験の面接で使用することに留意し、受験者本人がＰＲ</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内容を考えてください。</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〇この自己ＰＲシートの様式は変更しないでください。</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文字のフォントはＭＳ明朝、ポイントは</a:t>
            </a:r>
            <a:r>
              <a:rPr lang="en-US" altLang="ja-JP" sz="1200" dirty="0">
                <a:latin typeface="ＭＳ ゴシック" panose="020B0609070205080204" pitchFamily="49" charset="-128"/>
                <a:ea typeface="ＭＳ ゴシック" panose="020B0609070205080204" pitchFamily="49" charset="-128"/>
              </a:rPr>
              <a:t>12</a:t>
            </a:r>
            <a:r>
              <a:rPr lang="ja-JP" altLang="en-US" sz="1200" dirty="0">
                <a:latin typeface="ＭＳ ゴシック" panose="020B0609070205080204" pitchFamily="49" charset="-128"/>
                <a:ea typeface="ＭＳ ゴシック" panose="020B0609070205080204" pitchFamily="49" charset="-128"/>
              </a:rPr>
              <a:t>ポイント、とし必ず枠内に収めてください。</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96166242"/>
              </p:ext>
            </p:extLst>
          </p:nvPr>
        </p:nvGraphicFramePr>
        <p:xfrm>
          <a:off x="203590" y="3549111"/>
          <a:ext cx="6449563" cy="5655850"/>
        </p:xfrm>
        <a:graphic>
          <a:graphicData uri="http://schemas.openxmlformats.org/drawingml/2006/table">
            <a:tbl>
              <a:tblPr firstRow="1" bandRow="1">
                <a:tableStyleId>{5C22544A-7EE6-4342-B048-85BDC9FD1C3A}</a:tableStyleId>
              </a:tblPr>
              <a:tblGrid>
                <a:gridCol w="6449563">
                  <a:extLst>
                    <a:ext uri="{9D8B030D-6E8A-4147-A177-3AD203B41FA5}">
                      <a16:colId xmlns:a16="http://schemas.microsoft.com/office/drawing/2014/main" val="4131389783"/>
                    </a:ext>
                  </a:extLst>
                </a:gridCol>
              </a:tblGrid>
              <a:tr h="5655850">
                <a:tc>
                  <a:txBody>
                    <a:bodyPr/>
                    <a:lstStyle/>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１２３４５６７８９０１２３４５６７８９０１２３４５６７８９０１２３４５６７８９０</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２　　</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３</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４</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５</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６</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７</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８</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０</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１</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２</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３</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４</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５</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６</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７</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８</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０</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１</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２</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３</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４</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lnSpc>
                          <a:spcPct val="120000"/>
                        </a:lnSpc>
                      </a:pPr>
                      <a:r>
                        <a:rPr kumimoji="1" lang="ja-JP" altLang="en-US" sz="1200" dirty="0">
                          <a:solidFill>
                            <a:schemeClr val="tx1"/>
                          </a:solidFill>
                          <a:latin typeface="ＭＳ 明朝" panose="02020609040205080304" pitchFamily="17" charset="-128"/>
                          <a:ea typeface="ＭＳ 明朝" panose="02020609040205080304" pitchFamily="17" charset="-128"/>
                        </a:rPr>
                        <a:t>５</a:t>
                      </a:r>
                      <a:endParaRPr kumimoji="1" lang="en-US" altLang="ja-JP" sz="1200" dirty="0">
                        <a:solidFill>
                          <a:schemeClr val="tx1"/>
                        </a:solidFill>
                        <a:latin typeface="ＭＳ 明朝" panose="02020609040205080304" pitchFamily="17" charset="-128"/>
                        <a:ea typeface="ＭＳ 明朝" panose="02020609040205080304" pitchFamily="17" charset="-128"/>
                      </a:endParaRPr>
                    </a:p>
                  </a:txBody>
                  <a:tcPr marL="144000" marR="144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7479728"/>
                  </a:ext>
                </a:extLst>
              </a:tr>
            </a:tbl>
          </a:graphicData>
        </a:graphic>
      </p:graphicFrame>
      <p:sp>
        <p:nvSpPr>
          <p:cNvPr id="3" name="メモ 2"/>
          <p:cNvSpPr/>
          <p:nvPr/>
        </p:nvSpPr>
        <p:spPr>
          <a:xfrm>
            <a:off x="620876" y="3966728"/>
            <a:ext cx="5743876" cy="4819132"/>
          </a:xfrm>
          <a:prstGeom prst="foldedCorner">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作成上の注意事項</a:t>
            </a:r>
            <a:r>
              <a:rPr kumimoji="1" lang="en-US" altLang="ja-JP" sz="1400" dirty="0">
                <a:solidFill>
                  <a:schemeClr val="tx1"/>
                </a:solidFill>
                <a:latin typeface="Meiryo UI" panose="020B0604030504040204" pitchFamily="50" charset="-128"/>
                <a:ea typeface="Meiryo UI" panose="020B0604030504040204" pitchFamily="50" charset="-128"/>
              </a:rPr>
              <a:t>】</a:t>
            </a:r>
          </a:p>
          <a:p>
            <a:endParaRPr kumimoji="1" lang="en-US" altLang="ja-JP" sz="105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○本シートは</a:t>
            </a:r>
            <a:r>
              <a:rPr kumimoji="1" lang="en-US" altLang="ja-JP" sz="1200" dirty="0">
                <a:solidFill>
                  <a:schemeClr val="tx1"/>
                </a:solidFill>
                <a:latin typeface="Meiryo UI" panose="020B0604030504040204" pitchFamily="50" charset="-128"/>
                <a:ea typeface="Meiryo UI" panose="020B0604030504040204" pitchFamily="50" charset="-128"/>
              </a:rPr>
              <a:t>PowerPoint</a:t>
            </a:r>
            <a:r>
              <a:rPr kumimoji="1" lang="ja-JP" altLang="en-US" sz="1200" dirty="0">
                <a:solidFill>
                  <a:schemeClr val="tx1"/>
                </a:solidFill>
                <a:latin typeface="Meiryo UI" panose="020B0604030504040204" pitchFamily="50" charset="-128"/>
                <a:ea typeface="Meiryo UI" panose="020B0604030504040204" pitchFamily="50" charset="-128"/>
              </a:rPr>
              <a:t>又は手書きで作成してください（１枚かつ</a:t>
            </a:r>
            <a:r>
              <a:rPr kumimoji="1" lang="en-US" altLang="ja-JP" sz="1200" dirty="0">
                <a:solidFill>
                  <a:schemeClr val="tx1"/>
                </a:solidFill>
                <a:latin typeface="Meiryo UI" panose="020B0604030504040204" pitchFamily="50" charset="-128"/>
                <a:ea typeface="Meiryo UI" panose="020B0604030504040204" pitchFamily="50" charset="-128"/>
              </a:rPr>
              <a:t>1,000</a:t>
            </a:r>
            <a:r>
              <a:rPr kumimoji="1" lang="ja-JP" altLang="en-US" sz="1200" dirty="0">
                <a:solidFill>
                  <a:schemeClr val="tx1"/>
                </a:solidFill>
                <a:latin typeface="Meiryo UI" panose="020B0604030504040204" pitchFamily="50" charset="-128"/>
                <a:ea typeface="Meiryo UI" panose="020B0604030504040204" pitchFamily="50" charset="-128"/>
              </a:rPr>
              <a:t>字以内）。</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枠内に収まるように記入し、枠の大きさ等は変更しないでください。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dirty="0">
                <a:solidFill>
                  <a:schemeClr val="tx1"/>
                </a:solidFill>
                <a:latin typeface="Meiryo UI" panose="020B0604030504040204" pitchFamily="50" charset="-128"/>
                <a:ea typeface="Meiryo UI" panose="020B0604030504040204" pitchFamily="50" charset="-128"/>
              </a:rPr>
              <a:t>PowerPoint</a:t>
            </a:r>
            <a:r>
              <a:rPr kumimoji="1" lang="ja-JP" altLang="en-US" sz="1200" dirty="0">
                <a:solidFill>
                  <a:schemeClr val="tx1"/>
                </a:solidFill>
                <a:latin typeface="Meiryo UI" panose="020B0604030504040204" pitchFamily="50" charset="-128"/>
                <a:ea typeface="Meiryo UI" panose="020B0604030504040204" pitchFamily="50" charset="-128"/>
              </a:rPr>
              <a:t>の場合は字体</a:t>
            </a:r>
            <a:r>
              <a:rPr kumimoji="1" lang="en-US" altLang="ja-JP" sz="1200" dirty="0">
                <a:solidFill>
                  <a:schemeClr val="tx1"/>
                </a:solidFill>
                <a:latin typeface="Meiryo UI" panose="020B0604030504040204" pitchFamily="50" charset="-128"/>
                <a:ea typeface="Meiryo UI" panose="020B0604030504040204" pitchFamily="50" charset="-128"/>
              </a:rPr>
              <a:t>(MS </a:t>
            </a:r>
            <a:r>
              <a:rPr kumimoji="1" lang="ja-JP" altLang="en-US" sz="1200" dirty="0">
                <a:solidFill>
                  <a:schemeClr val="tx1"/>
                </a:solidFill>
                <a:latin typeface="Meiryo UI" panose="020B0604030504040204" pitchFamily="50" charset="-128"/>
                <a:ea typeface="Meiryo UI" panose="020B0604030504040204" pitchFamily="50" charset="-128"/>
              </a:rPr>
              <a:t>明朝</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を変更せず、文字の大きさは</a:t>
            </a:r>
            <a:r>
              <a:rPr kumimoji="1" lang="en-US" altLang="ja-JP" sz="1200" dirty="0">
                <a:solidFill>
                  <a:schemeClr val="tx1"/>
                </a:solidFill>
                <a:latin typeface="Meiryo UI" panose="020B0604030504040204" pitchFamily="50" charset="-128"/>
                <a:ea typeface="Meiryo UI" panose="020B0604030504040204" pitchFamily="50" charset="-128"/>
              </a:rPr>
              <a:t>12</a:t>
            </a:r>
            <a:r>
              <a:rPr kumimoji="1" lang="ja-JP" altLang="en-US" sz="1200" dirty="0">
                <a:solidFill>
                  <a:schemeClr val="tx1"/>
                </a:solidFill>
                <a:latin typeface="Meiryo UI" panose="020B0604030504040204" pitchFamily="50" charset="-128"/>
                <a:ea typeface="Meiryo UI" panose="020B0604030504040204" pitchFamily="50" charset="-128"/>
              </a:rPr>
              <a:t>ポイント</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で記入してください。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○第２次試験では、本シートに基づいて受験者の方に</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プレゼンテーション（５分程度）をしていただくとともに、プレゼンテーションの内容、</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自己</a:t>
            </a:r>
            <a:r>
              <a:rPr kumimoji="1" lang="en-US" altLang="ja-JP" sz="1200" dirty="0">
                <a:solidFill>
                  <a:schemeClr val="tx1"/>
                </a:solidFill>
                <a:latin typeface="Meiryo UI" panose="020B0604030504040204" pitchFamily="50" charset="-128"/>
                <a:ea typeface="Meiryo UI" panose="020B0604030504040204" pitchFamily="50" charset="-128"/>
              </a:rPr>
              <a:t>PR</a:t>
            </a:r>
            <a:r>
              <a:rPr kumimoji="1" lang="ja-JP" altLang="en-US" sz="1200" dirty="0">
                <a:solidFill>
                  <a:schemeClr val="tx1"/>
                </a:solidFill>
                <a:latin typeface="Meiryo UI" panose="020B0604030504040204" pitchFamily="50" charset="-128"/>
                <a:ea typeface="Meiryo UI" panose="020B0604030504040204" pitchFamily="50" charset="-128"/>
              </a:rPr>
              <a:t>シート及び申込書を中心に質疑応答を行います。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1" name="タイトル 1">
            <a:extLst>
              <a:ext uri="{FF2B5EF4-FFF2-40B4-BE49-F238E27FC236}">
                <a16:creationId xmlns:a16="http://schemas.microsoft.com/office/drawing/2014/main" id="{D04CCCC5-F1BD-4803-B063-F463570D93A9}"/>
              </a:ext>
            </a:extLst>
          </p:cNvPr>
          <p:cNvSpPr txBox="1">
            <a:spLocks/>
          </p:cNvSpPr>
          <p:nvPr/>
        </p:nvSpPr>
        <p:spPr>
          <a:xfrm>
            <a:off x="5486400" y="181568"/>
            <a:ext cx="1244601" cy="502920"/>
          </a:xfrm>
          <a:prstGeom prst="rect">
            <a:avLst/>
          </a:prstGeom>
          <a:ln w="28575">
            <a:solidFill>
              <a:schemeClr val="tx1"/>
            </a:solidFill>
          </a:ln>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次試験合格後にプレゼン資料と一緒にメール提出</a:t>
            </a:r>
            <a:endParaRPr lang="en-US" altLang="ja-JP" sz="900" dirty="0">
              <a:latin typeface="Meiryo UI" panose="020B0604030504040204" pitchFamily="50" charset="-128"/>
              <a:ea typeface="Meiryo UI" panose="020B0604030504040204" pitchFamily="50" charset="-128"/>
            </a:endParaRPr>
          </a:p>
        </p:txBody>
      </p:sp>
      <p:sp>
        <p:nvSpPr>
          <p:cNvPr id="22" name="タイトル 1">
            <a:extLst>
              <a:ext uri="{FF2B5EF4-FFF2-40B4-BE49-F238E27FC236}">
                <a16:creationId xmlns:a16="http://schemas.microsoft.com/office/drawing/2014/main" id="{1B5EB370-B9A8-4691-B1ED-0712368B272D}"/>
              </a:ext>
            </a:extLst>
          </p:cNvPr>
          <p:cNvSpPr txBox="1">
            <a:spLocks/>
          </p:cNvSpPr>
          <p:nvPr/>
        </p:nvSpPr>
        <p:spPr>
          <a:xfrm>
            <a:off x="203590" y="2506980"/>
            <a:ext cx="6449564" cy="970173"/>
          </a:xfrm>
          <a:prstGeom prst="rect">
            <a:avLst/>
          </a:prstGeom>
          <a:solidFill>
            <a:schemeClr val="bg2"/>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①　あなたのこれまでの学びや経験の中で身につけた知識や能力ついて記述するとともに、</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それらを発揮して得られた成果や実績について、具体的に記入してください。</a:t>
            </a:r>
          </a:p>
          <a:p>
            <a:pPr algn="l"/>
            <a:r>
              <a:rPr lang="ja-JP" altLang="en-US" sz="1200" b="1" dirty="0">
                <a:latin typeface="ＭＳ ゴシック" panose="020B0609070205080204" pitchFamily="49" charset="-128"/>
                <a:ea typeface="ＭＳ ゴシック" panose="020B0609070205080204" pitchFamily="49" charset="-128"/>
              </a:rPr>
              <a:t>②　伊予市の現状や課題を考察し、①で述べた知識や能力を、どのような分野において、</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どのように活用できるのか、記入してください。（合計</a:t>
            </a:r>
            <a:r>
              <a:rPr lang="en-US" altLang="ja-JP" sz="1200" b="1" dirty="0">
                <a:latin typeface="ＭＳ ゴシック" panose="020B0609070205080204" pitchFamily="49" charset="-128"/>
                <a:ea typeface="ＭＳ ゴシック" panose="020B0609070205080204" pitchFamily="49" charset="-128"/>
              </a:rPr>
              <a:t>1,000</a:t>
            </a:r>
            <a:r>
              <a:rPr lang="ja-JP" altLang="en-US" sz="1200" b="1" dirty="0">
                <a:latin typeface="ＭＳ ゴシック" panose="020B0609070205080204" pitchFamily="49" charset="-128"/>
                <a:ea typeface="ＭＳ ゴシック" panose="020B0609070205080204" pitchFamily="49" charset="-128"/>
              </a:rPr>
              <a:t>字以内）</a:t>
            </a:r>
          </a:p>
        </p:txBody>
      </p:sp>
      <p:sp>
        <p:nvSpPr>
          <p:cNvPr id="23" name="タイトル 1">
            <a:extLst>
              <a:ext uri="{FF2B5EF4-FFF2-40B4-BE49-F238E27FC236}">
                <a16:creationId xmlns:a16="http://schemas.microsoft.com/office/drawing/2014/main" id="{1DDC801F-0061-46EF-88CE-F9C12809F9CF}"/>
              </a:ext>
            </a:extLst>
          </p:cNvPr>
          <p:cNvSpPr txBox="1">
            <a:spLocks/>
          </p:cNvSpPr>
          <p:nvPr/>
        </p:nvSpPr>
        <p:spPr>
          <a:xfrm>
            <a:off x="204847" y="2512382"/>
            <a:ext cx="681903" cy="199496"/>
          </a:xfrm>
          <a:prstGeom prst="rect">
            <a:avLst/>
          </a:prstGeom>
          <a:solidFill>
            <a:schemeClr val="tx1"/>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課題</a:t>
            </a:r>
            <a:endParaRPr lang="en-US" altLang="ja-JP" sz="1200" b="1" dirty="0">
              <a:solidFill>
                <a:schemeClr val="bg1"/>
              </a:solidFill>
              <a:latin typeface="ＭＳ ゴシック" panose="020B0609070205080204" pitchFamily="49" charset="-128"/>
              <a:ea typeface="ＭＳ ゴシック" panose="020B0609070205080204" pitchFamily="49" charset="-128"/>
            </a:endParaRPr>
          </a:p>
        </p:txBody>
      </p:sp>
      <p:sp>
        <p:nvSpPr>
          <p:cNvPr id="25" name="タイトル 1">
            <a:extLst>
              <a:ext uri="{FF2B5EF4-FFF2-40B4-BE49-F238E27FC236}">
                <a16:creationId xmlns:a16="http://schemas.microsoft.com/office/drawing/2014/main" id="{F5B89358-1D96-400D-B6AB-982212A8FC38}"/>
              </a:ext>
            </a:extLst>
          </p:cNvPr>
          <p:cNvSpPr txBox="1">
            <a:spLocks/>
          </p:cNvSpPr>
          <p:nvPr/>
        </p:nvSpPr>
        <p:spPr>
          <a:xfrm>
            <a:off x="2711379" y="490189"/>
            <a:ext cx="1453773" cy="265660"/>
          </a:xfrm>
          <a:prstGeom prst="rect">
            <a:avLst/>
          </a:prstGeom>
          <a:solidFill>
            <a:schemeClr val="bg2"/>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nSpc>
                <a:spcPct val="100000"/>
              </a:lnSpc>
            </a:pPr>
            <a:r>
              <a:rPr lang="ja-JP" altLang="en-US" sz="1600" b="1" dirty="0">
                <a:latin typeface="Meiryo UI" panose="020B0604030504040204" pitchFamily="50" charset="-128"/>
                <a:ea typeface="Meiryo UI" panose="020B0604030504040204" pitchFamily="50" charset="-128"/>
              </a:rPr>
              <a:t>自己</a:t>
            </a:r>
            <a:r>
              <a:rPr lang="en-US" altLang="ja-JP" sz="1600" b="1" dirty="0">
                <a:latin typeface="Meiryo UI" panose="020B0604030504040204" pitchFamily="50" charset="-128"/>
                <a:ea typeface="Meiryo UI" panose="020B0604030504040204" pitchFamily="50" charset="-128"/>
              </a:rPr>
              <a:t>PR</a:t>
            </a:r>
            <a:r>
              <a:rPr lang="ja-JP" altLang="en-US" sz="1600" b="1" dirty="0">
                <a:latin typeface="Meiryo UI" panose="020B0604030504040204" pitchFamily="50" charset="-128"/>
                <a:ea typeface="Meiryo UI" panose="020B0604030504040204" pitchFamily="50" charset="-128"/>
              </a:rPr>
              <a:t>シート</a:t>
            </a:r>
            <a:r>
              <a:rPr lang="ja-JP" altLang="en-US" sz="1600" b="1" dirty="0">
                <a:highlight>
                  <a:srgbClr val="C0C0C0"/>
                </a:highlight>
                <a:latin typeface="Meiryo UI" panose="020B0604030504040204" pitchFamily="50" charset="-128"/>
                <a:ea typeface="Meiryo UI" panose="020B0604030504040204" pitchFamily="50" charset="-128"/>
              </a:rPr>
              <a:t>　　</a:t>
            </a:r>
          </a:p>
        </p:txBody>
      </p:sp>
      <p:sp>
        <p:nvSpPr>
          <p:cNvPr id="26" name="タイトル 1">
            <a:extLst>
              <a:ext uri="{FF2B5EF4-FFF2-40B4-BE49-F238E27FC236}">
                <a16:creationId xmlns:a16="http://schemas.microsoft.com/office/drawing/2014/main" id="{D690DB2F-8B6E-4B04-B3AC-2D98ADA1DCE8}"/>
              </a:ext>
            </a:extLst>
          </p:cNvPr>
          <p:cNvSpPr txBox="1">
            <a:spLocks/>
          </p:cNvSpPr>
          <p:nvPr/>
        </p:nvSpPr>
        <p:spPr>
          <a:xfrm>
            <a:off x="145531" y="123877"/>
            <a:ext cx="1146433" cy="724808"/>
          </a:xfrm>
          <a:prstGeom prst="rect">
            <a:avLst/>
          </a:prstGeom>
          <a:ln w="28575">
            <a:solidFill>
              <a:schemeClr val="tx1"/>
            </a:solidFill>
          </a:ln>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r>
              <a:rPr lang="ja-JP" altLang="en-US" sz="2400" dirty="0">
                <a:latin typeface="Meiryo UI" panose="020B0604030504040204" pitchFamily="50" charset="-128"/>
                <a:ea typeface="Meiryo UI" panose="020B0604030504040204" pitchFamily="50" charset="-128"/>
              </a:rPr>
              <a:t>記載例</a:t>
            </a:r>
            <a:endParaRPr lang="en-US" altLang="ja-JP" sz="2400" dirty="0">
              <a:latin typeface="Meiryo UI" panose="020B0604030504040204" pitchFamily="50" charset="-128"/>
              <a:ea typeface="Meiryo UI" panose="020B0604030504040204" pitchFamily="50" charset="-128"/>
            </a:endParaRPr>
          </a:p>
        </p:txBody>
      </p:sp>
      <p:sp>
        <p:nvSpPr>
          <p:cNvPr id="27" name="タイトル 1">
            <a:extLst>
              <a:ext uri="{FF2B5EF4-FFF2-40B4-BE49-F238E27FC236}">
                <a16:creationId xmlns:a16="http://schemas.microsoft.com/office/drawing/2014/main" id="{AFC96013-D0EC-425B-92F5-EECD866E33C8}"/>
              </a:ext>
            </a:extLst>
          </p:cNvPr>
          <p:cNvSpPr txBox="1">
            <a:spLocks/>
          </p:cNvSpPr>
          <p:nvPr/>
        </p:nvSpPr>
        <p:spPr>
          <a:xfrm>
            <a:off x="2652748" y="9358391"/>
            <a:ext cx="1959681" cy="254054"/>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dist"/>
            <a:r>
              <a:rPr lang="ja-JP" altLang="en-US" sz="1200" dirty="0">
                <a:latin typeface="ＭＳ 明朝" panose="02020609040205080304" pitchFamily="17" charset="-128"/>
                <a:ea typeface="ＭＳ 明朝" panose="02020609040205080304" pitchFamily="17" charset="-128"/>
              </a:rPr>
              <a:t>伊予市</a:t>
            </a:r>
            <a:endParaRPr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234294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ED79BF33-6A49-42B2-AFE2-1FF2C64EC691}"/>
              </a:ext>
            </a:extLst>
          </p:cNvPr>
          <p:cNvSpPr txBox="1">
            <a:spLocks/>
          </p:cNvSpPr>
          <p:nvPr/>
        </p:nvSpPr>
        <p:spPr>
          <a:xfrm>
            <a:off x="9267" y="195246"/>
            <a:ext cx="6857999" cy="292331"/>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nSpc>
                <a:spcPct val="100000"/>
              </a:lnSpc>
            </a:pPr>
            <a:r>
              <a:rPr lang="ja-JP" altLang="en-US" sz="1600" b="1" dirty="0">
                <a:latin typeface="Meiryo UI" panose="020B0604030504040204" pitchFamily="50" charset="-128"/>
                <a:ea typeface="Meiryo UI" panose="020B0604030504040204" pitchFamily="50" charset="-128"/>
              </a:rPr>
              <a:t>伊予市職員（大学卒業程度：自己アピール枠）</a:t>
            </a:r>
            <a:r>
              <a:rPr lang="ja-JP" altLang="en-US" sz="1600" b="1" dirty="0">
                <a:highlight>
                  <a:srgbClr val="C0C0C0"/>
                </a:highlight>
                <a:latin typeface="Meiryo UI" panose="020B0604030504040204" pitchFamily="50" charset="-128"/>
                <a:ea typeface="Meiryo UI" panose="020B0604030504040204" pitchFamily="50" charset="-128"/>
              </a:rPr>
              <a:t>　</a:t>
            </a:r>
          </a:p>
        </p:txBody>
      </p:sp>
      <p:graphicFrame>
        <p:nvGraphicFramePr>
          <p:cNvPr id="14" name="表 13"/>
          <p:cNvGraphicFramePr>
            <a:graphicFrameLocks noGrp="1"/>
          </p:cNvGraphicFramePr>
          <p:nvPr>
            <p:extLst>
              <p:ext uri="{D42A27DB-BD31-4B8C-83A1-F6EECF244321}">
                <p14:modId xmlns:p14="http://schemas.microsoft.com/office/powerpoint/2010/main" val="277386763"/>
              </p:ext>
            </p:extLst>
          </p:nvPr>
        </p:nvGraphicFramePr>
        <p:xfrm>
          <a:off x="203590" y="1000533"/>
          <a:ext cx="6161161" cy="502920"/>
        </p:xfrm>
        <a:graphic>
          <a:graphicData uri="http://schemas.openxmlformats.org/drawingml/2006/table">
            <a:tbl>
              <a:tblPr firstRow="1" bandRow="1">
                <a:tableStyleId>{5C22544A-7EE6-4342-B048-85BDC9FD1C3A}</a:tableStyleId>
              </a:tblPr>
              <a:tblGrid>
                <a:gridCol w="665090">
                  <a:extLst>
                    <a:ext uri="{9D8B030D-6E8A-4147-A177-3AD203B41FA5}">
                      <a16:colId xmlns:a16="http://schemas.microsoft.com/office/drawing/2014/main" val="1582120111"/>
                    </a:ext>
                  </a:extLst>
                </a:gridCol>
                <a:gridCol w="1043940">
                  <a:extLst>
                    <a:ext uri="{9D8B030D-6E8A-4147-A177-3AD203B41FA5}">
                      <a16:colId xmlns:a16="http://schemas.microsoft.com/office/drawing/2014/main" val="1833292401"/>
                    </a:ext>
                  </a:extLst>
                </a:gridCol>
                <a:gridCol w="685800">
                  <a:extLst>
                    <a:ext uri="{9D8B030D-6E8A-4147-A177-3AD203B41FA5}">
                      <a16:colId xmlns:a16="http://schemas.microsoft.com/office/drawing/2014/main" val="3002756784"/>
                    </a:ext>
                  </a:extLst>
                </a:gridCol>
                <a:gridCol w="1447800">
                  <a:extLst>
                    <a:ext uri="{9D8B030D-6E8A-4147-A177-3AD203B41FA5}">
                      <a16:colId xmlns:a16="http://schemas.microsoft.com/office/drawing/2014/main" val="2428254366"/>
                    </a:ext>
                  </a:extLst>
                </a:gridCol>
                <a:gridCol w="678180">
                  <a:extLst>
                    <a:ext uri="{9D8B030D-6E8A-4147-A177-3AD203B41FA5}">
                      <a16:colId xmlns:a16="http://schemas.microsoft.com/office/drawing/2014/main" val="2512029317"/>
                    </a:ext>
                  </a:extLst>
                </a:gridCol>
                <a:gridCol w="1640351">
                  <a:extLst>
                    <a:ext uri="{9D8B030D-6E8A-4147-A177-3AD203B41FA5}">
                      <a16:colId xmlns:a16="http://schemas.microsoft.com/office/drawing/2014/main" val="2137537510"/>
                    </a:ext>
                  </a:extLst>
                </a:gridCol>
              </a:tblGrid>
              <a:tr h="257629">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試験</a:t>
                      </a:r>
                      <a:endParaRPr kumimoji="1" lang="en-US" altLang="ja-JP" sz="12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職種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事務職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受験</a:t>
                      </a:r>
                      <a:endParaRPr kumimoji="1" lang="en-US" altLang="ja-JP" sz="12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ysClr val="windowText" lastClr="000000"/>
                          </a:solidFill>
                          <a:latin typeface="ＭＳ ゴシック" panose="020B0609070205080204" pitchFamily="49" charset="-128"/>
                          <a:ea typeface="ＭＳ ゴシック" panose="020B0609070205080204" pitchFamily="49" charset="-128"/>
                        </a:rPr>
                        <a:t>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1" dirty="0">
                          <a:solidFill>
                            <a:sysClr val="windowText" lastClr="000000"/>
                          </a:solidFill>
                          <a:latin typeface="ＭＳ ゴシック" panose="020B0609070205080204" pitchFamily="49" charset="-128"/>
                          <a:ea typeface="ＭＳ ゴシック" panose="020B0609070205080204" pitchFamily="49" charset="-128"/>
                        </a:rPr>
                        <a:t>ふりがな</a:t>
                      </a:r>
                      <a:endParaRPr kumimoji="1" lang="en-US" altLang="ja-JP" sz="800" b="1" dirty="0">
                        <a:solidFill>
                          <a:sysClr val="windowText" lastClr="000000"/>
                        </a:solidFill>
                        <a:latin typeface="ＭＳ ゴシック" panose="020B0609070205080204" pitchFamily="49" charset="-128"/>
                        <a:ea typeface="ＭＳ ゴシック" panose="020B0609070205080204" pitchFamily="49" charset="-128"/>
                      </a:endParaRPr>
                    </a:p>
                    <a:p>
                      <a:pPr algn="ctr"/>
                      <a:r>
                        <a:rPr kumimoji="1" lang="ja-JP" altLang="en-US" sz="1200" b="1" dirty="0">
                          <a:solidFill>
                            <a:sysClr val="windowText" lastClr="000000"/>
                          </a:solidFill>
                          <a:latin typeface="ＭＳ ゴシック" panose="020B0609070205080204" pitchFamily="49" charset="-128"/>
                          <a:ea typeface="ＭＳ ゴシック" panose="020B0609070205080204" pitchFamily="49" charset="-128"/>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en-US" altLang="ja-JP" b="0" dirty="0">
                        <a:solidFill>
                          <a:sysClr val="windowText" lastClr="000000"/>
                        </a:solidFill>
                        <a:latin typeface="ＭＳ ゴシック" panose="020B0609070205080204" pitchFamily="49" charset="-128"/>
                        <a:ea typeface="ＭＳ ゴシック" panose="020B0609070205080204" pitchFamily="49" charset="-128"/>
                      </a:endParaRPr>
                    </a:p>
                    <a:p>
                      <a:pPr algn="ctr"/>
                      <a:endParaRPr kumimoji="1" lang="ja-JP" altLang="en-US" b="0" dirty="0">
                        <a:solidFill>
                          <a:sysClr val="windowText" lastClr="000000"/>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7818574"/>
                  </a:ext>
                </a:extLst>
              </a:tr>
            </a:tbl>
          </a:graphicData>
        </a:graphic>
      </p:graphicFrame>
      <p:sp>
        <p:nvSpPr>
          <p:cNvPr id="16" name="タイトル 1">
            <a:extLst>
              <a:ext uri="{FF2B5EF4-FFF2-40B4-BE49-F238E27FC236}">
                <a16:creationId xmlns:a16="http://schemas.microsoft.com/office/drawing/2014/main" id="{2B5052FD-D34B-47A6-AB69-9093C73BD17F}"/>
              </a:ext>
            </a:extLst>
          </p:cNvPr>
          <p:cNvSpPr txBox="1">
            <a:spLocks/>
          </p:cNvSpPr>
          <p:nvPr/>
        </p:nvSpPr>
        <p:spPr>
          <a:xfrm>
            <a:off x="203590" y="1593175"/>
            <a:ext cx="6857999" cy="724808"/>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作成方法</a:t>
            </a:r>
            <a:r>
              <a:rPr lang="en-US" altLang="ja-JP" sz="1200" dirty="0">
                <a:latin typeface="ＭＳ ゴシック" panose="020B0609070205080204" pitchFamily="49" charset="-128"/>
                <a:ea typeface="ＭＳ ゴシック" panose="020B0609070205080204" pitchFamily="49" charset="-128"/>
              </a:rPr>
              <a:t>】</a:t>
            </a:r>
          </a:p>
          <a:p>
            <a:pPr algn="l"/>
            <a:r>
              <a:rPr lang="ja-JP" altLang="en-US" sz="1200" dirty="0">
                <a:latin typeface="ＭＳ ゴシック" panose="020B0609070205080204" pitchFamily="49" charset="-128"/>
                <a:ea typeface="ＭＳ ゴシック" panose="020B0609070205080204" pitchFamily="49" charset="-128"/>
              </a:rPr>
              <a:t>〇この「自己ＰＲシート」は第２次試験の面接で使用することに留意し、受験者本人がＰＲ</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内容を考えてください。</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〇この自己ＰＲシートの様式は変更しないでください。</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文字のフォントはＭＳ明朝、ポイントは</a:t>
            </a:r>
            <a:r>
              <a:rPr lang="en-US" altLang="ja-JP" sz="1200" dirty="0">
                <a:latin typeface="ＭＳ ゴシック" panose="020B0609070205080204" pitchFamily="49" charset="-128"/>
                <a:ea typeface="ＭＳ ゴシック" panose="020B0609070205080204" pitchFamily="49" charset="-128"/>
              </a:rPr>
              <a:t>12</a:t>
            </a:r>
            <a:r>
              <a:rPr lang="ja-JP" altLang="en-US" sz="1200" dirty="0">
                <a:latin typeface="ＭＳ ゴシック" panose="020B0609070205080204" pitchFamily="49" charset="-128"/>
                <a:ea typeface="ＭＳ ゴシック" panose="020B0609070205080204" pitchFamily="49" charset="-128"/>
              </a:rPr>
              <a:t>ポイント、とし必ず枠内に収めてください。</a:t>
            </a:r>
            <a:endParaRPr lang="en-US" altLang="ja-JP" sz="1200" dirty="0">
              <a:latin typeface="ＭＳ ゴシック" panose="020B0609070205080204" pitchFamily="49" charset="-128"/>
              <a:ea typeface="ＭＳ ゴシック" panose="020B0609070205080204" pitchFamily="49"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669324202"/>
              </p:ext>
            </p:extLst>
          </p:nvPr>
        </p:nvGraphicFramePr>
        <p:xfrm>
          <a:off x="203590" y="3549111"/>
          <a:ext cx="6449563" cy="5655850"/>
        </p:xfrm>
        <a:graphic>
          <a:graphicData uri="http://schemas.openxmlformats.org/drawingml/2006/table">
            <a:tbl>
              <a:tblPr firstRow="1" bandRow="1">
                <a:tableStyleId>{5C22544A-7EE6-4342-B048-85BDC9FD1C3A}</a:tableStyleId>
              </a:tblPr>
              <a:tblGrid>
                <a:gridCol w="6449563">
                  <a:extLst>
                    <a:ext uri="{9D8B030D-6E8A-4147-A177-3AD203B41FA5}">
                      <a16:colId xmlns:a16="http://schemas.microsoft.com/office/drawing/2014/main" val="4131389783"/>
                    </a:ext>
                  </a:extLst>
                </a:gridCol>
              </a:tblGrid>
              <a:tr h="5655850">
                <a:tc>
                  <a:txBody>
                    <a:bodyPr/>
                    <a:lstStyle/>
                    <a:p>
                      <a:pPr>
                        <a:lnSpc>
                          <a:spcPct val="120000"/>
                        </a:lnSpc>
                      </a:pPr>
                      <a:endParaRPr kumimoji="1" lang="en-US" altLang="ja-JP" sz="1200" dirty="0">
                        <a:solidFill>
                          <a:schemeClr val="tx1"/>
                        </a:solidFill>
                        <a:latin typeface="ＭＳ 明朝" panose="02020609040205080304" pitchFamily="17" charset="-128"/>
                        <a:ea typeface="ＭＳ 明朝" panose="02020609040205080304" pitchFamily="17" charset="-128"/>
                      </a:endParaRPr>
                    </a:p>
                  </a:txBody>
                  <a:tcPr marL="144000" marR="144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07479728"/>
                  </a:ext>
                </a:extLst>
              </a:tr>
            </a:tbl>
          </a:graphicData>
        </a:graphic>
      </p:graphicFrame>
      <p:sp>
        <p:nvSpPr>
          <p:cNvPr id="21" name="タイトル 1">
            <a:extLst>
              <a:ext uri="{FF2B5EF4-FFF2-40B4-BE49-F238E27FC236}">
                <a16:creationId xmlns:a16="http://schemas.microsoft.com/office/drawing/2014/main" id="{D04CCCC5-F1BD-4803-B063-F463570D93A9}"/>
              </a:ext>
            </a:extLst>
          </p:cNvPr>
          <p:cNvSpPr txBox="1">
            <a:spLocks/>
          </p:cNvSpPr>
          <p:nvPr/>
        </p:nvSpPr>
        <p:spPr>
          <a:xfrm>
            <a:off x="5486401" y="181568"/>
            <a:ext cx="1244600" cy="502920"/>
          </a:xfrm>
          <a:prstGeom prst="rect">
            <a:avLst/>
          </a:prstGeom>
          <a:ln w="28575">
            <a:solidFill>
              <a:schemeClr val="tx1"/>
            </a:solidFill>
          </a:ln>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次試験合格後にプレゼン資料と一緒にメール提出</a:t>
            </a:r>
            <a:endParaRPr lang="en-US" altLang="ja-JP" sz="900" dirty="0">
              <a:latin typeface="Meiryo UI" panose="020B0604030504040204" pitchFamily="50" charset="-128"/>
              <a:ea typeface="Meiryo UI" panose="020B0604030504040204" pitchFamily="50" charset="-128"/>
            </a:endParaRPr>
          </a:p>
        </p:txBody>
      </p:sp>
      <p:sp>
        <p:nvSpPr>
          <p:cNvPr id="22" name="タイトル 1">
            <a:extLst>
              <a:ext uri="{FF2B5EF4-FFF2-40B4-BE49-F238E27FC236}">
                <a16:creationId xmlns:a16="http://schemas.microsoft.com/office/drawing/2014/main" id="{1B5EB370-B9A8-4691-B1ED-0712368B272D}"/>
              </a:ext>
            </a:extLst>
          </p:cNvPr>
          <p:cNvSpPr txBox="1">
            <a:spLocks/>
          </p:cNvSpPr>
          <p:nvPr/>
        </p:nvSpPr>
        <p:spPr>
          <a:xfrm>
            <a:off x="203590" y="2506980"/>
            <a:ext cx="6449564" cy="970173"/>
          </a:xfrm>
          <a:prstGeom prst="rect">
            <a:avLst/>
          </a:prstGeom>
          <a:solidFill>
            <a:schemeClr val="bg2"/>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l"/>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①　あなたのこれまでの学びや経験の中で身につけた知識や能力ついて記述するとともに、</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それらを発揮して得られた成果や実績について、具体的に記入してください。</a:t>
            </a:r>
          </a:p>
          <a:p>
            <a:pPr algn="l"/>
            <a:r>
              <a:rPr lang="ja-JP" altLang="en-US" sz="1200" b="1" dirty="0">
                <a:latin typeface="ＭＳ ゴシック" panose="020B0609070205080204" pitchFamily="49" charset="-128"/>
                <a:ea typeface="ＭＳ ゴシック" panose="020B0609070205080204" pitchFamily="49" charset="-128"/>
              </a:rPr>
              <a:t>②　伊予市の現状や課題を考察し、①で述べた知識や能力を、どのような分野において、</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どのように活用できるのか、記入してください。（合計</a:t>
            </a:r>
            <a:r>
              <a:rPr lang="en-US" altLang="ja-JP" sz="1200" b="1" dirty="0">
                <a:latin typeface="ＭＳ ゴシック" panose="020B0609070205080204" pitchFamily="49" charset="-128"/>
                <a:ea typeface="ＭＳ ゴシック" panose="020B0609070205080204" pitchFamily="49" charset="-128"/>
              </a:rPr>
              <a:t>1,000</a:t>
            </a:r>
            <a:r>
              <a:rPr lang="ja-JP" altLang="en-US" sz="1200" b="1" dirty="0">
                <a:latin typeface="ＭＳ ゴシック" panose="020B0609070205080204" pitchFamily="49" charset="-128"/>
                <a:ea typeface="ＭＳ ゴシック" panose="020B0609070205080204" pitchFamily="49" charset="-128"/>
              </a:rPr>
              <a:t>字以内）</a:t>
            </a:r>
          </a:p>
        </p:txBody>
      </p:sp>
      <p:sp>
        <p:nvSpPr>
          <p:cNvPr id="23" name="タイトル 1">
            <a:extLst>
              <a:ext uri="{FF2B5EF4-FFF2-40B4-BE49-F238E27FC236}">
                <a16:creationId xmlns:a16="http://schemas.microsoft.com/office/drawing/2014/main" id="{1DDC801F-0061-46EF-88CE-F9C12809F9CF}"/>
              </a:ext>
            </a:extLst>
          </p:cNvPr>
          <p:cNvSpPr txBox="1">
            <a:spLocks/>
          </p:cNvSpPr>
          <p:nvPr/>
        </p:nvSpPr>
        <p:spPr>
          <a:xfrm>
            <a:off x="204847" y="2512382"/>
            <a:ext cx="681903" cy="199496"/>
          </a:xfrm>
          <a:prstGeom prst="rect">
            <a:avLst/>
          </a:prstGeom>
          <a:solidFill>
            <a:schemeClr val="tx1"/>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r>
              <a:rPr lang="ja-JP" altLang="en-US" sz="1200" b="1" dirty="0">
                <a:solidFill>
                  <a:schemeClr val="bg1"/>
                </a:solidFill>
                <a:latin typeface="ＭＳ ゴシック" panose="020B0609070205080204" pitchFamily="49" charset="-128"/>
                <a:ea typeface="ＭＳ ゴシック" panose="020B0609070205080204" pitchFamily="49" charset="-128"/>
              </a:rPr>
              <a:t>課題</a:t>
            </a:r>
            <a:endParaRPr lang="en-US" altLang="ja-JP" sz="1200" b="1" dirty="0">
              <a:solidFill>
                <a:schemeClr val="bg1"/>
              </a:solidFill>
              <a:latin typeface="ＭＳ ゴシック" panose="020B0609070205080204" pitchFamily="49" charset="-128"/>
              <a:ea typeface="ＭＳ ゴシック" panose="020B0609070205080204" pitchFamily="49" charset="-128"/>
            </a:endParaRPr>
          </a:p>
        </p:txBody>
      </p:sp>
      <p:sp>
        <p:nvSpPr>
          <p:cNvPr id="25" name="タイトル 1">
            <a:extLst>
              <a:ext uri="{FF2B5EF4-FFF2-40B4-BE49-F238E27FC236}">
                <a16:creationId xmlns:a16="http://schemas.microsoft.com/office/drawing/2014/main" id="{F5B89358-1D96-400D-B6AB-982212A8FC38}"/>
              </a:ext>
            </a:extLst>
          </p:cNvPr>
          <p:cNvSpPr txBox="1">
            <a:spLocks/>
          </p:cNvSpPr>
          <p:nvPr/>
        </p:nvSpPr>
        <p:spPr>
          <a:xfrm>
            <a:off x="2711379" y="490189"/>
            <a:ext cx="1453773" cy="265660"/>
          </a:xfrm>
          <a:prstGeom prst="rect">
            <a:avLst/>
          </a:prstGeom>
          <a:solidFill>
            <a:schemeClr val="bg2"/>
          </a:solidFill>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nSpc>
                <a:spcPct val="100000"/>
              </a:lnSpc>
            </a:pPr>
            <a:r>
              <a:rPr lang="ja-JP" altLang="en-US" sz="1600" b="1" dirty="0">
                <a:latin typeface="Meiryo UI" panose="020B0604030504040204" pitchFamily="50" charset="-128"/>
                <a:ea typeface="Meiryo UI" panose="020B0604030504040204" pitchFamily="50" charset="-128"/>
              </a:rPr>
              <a:t>自己</a:t>
            </a:r>
            <a:r>
              <a:rPr lang="en-US" altLang="ja-JP" sz="1600" b="1" dirty="0">
                <a:latin typeface="Meiryo UI" panose="020B0604030504040204" pitchFamily="50" charset="-128"/>
                <a:ea typeface="Meiryo UI" panose="020B0604030504040204" pitchFamily="50" charset="-128"/>
              </a:rPr>
              <a:t>PR</a:t>
            </a:r>
            <a:r>
              <a:rPr lang="ja-JP" altLang="en-US" sz="1600" b="1" dirty="0">
                <a:latin typeface="Meiryo UI" panose="020B0604030504040204" pitchFamily="50" charset="-128"/>
                <a:ea typeface="Meiryo UI" panose="020B0604030504040204" pitchFamily="50" charset="-128"/>
              </a:rPr>
              <a:t>シート</a:t>
            </a:r>
            <a:r>
              <a:rPr lang="ja-JP" altLang="en-US" sz="1600" b="1" dirty="0">
                <a:highlight>
                  <a:srgbClr val="C0C0C0"/>
                </a:highlight>
                <a:latin typeface="Meiryo UI" panose="020B0604030504040204" pitchFamily="50" charset="-128"/>
                <a:ea typeface="Meiryo UI" panose="020B0604030504040204" pitchFamily="50" charset="-128"/>
              </a:rPr>
              <a:t>　　</a:t>
            </a:r>
          </a:p>
        </p:txBody>
      </p:sp>
      <p:sp>
        <p:nvSpPr>
          <p:cNvPr id="27" name="タイトル 1">
            <a:extLst>
              <a:ext uri="{FF2B5EF4-FFF2-40B4-BE49-F238E27FC236}">
                <a16:creationId xmlns:a16="http://schemas.microsoft.com/office/drawing/2014/main" id="{AFC96013-D0EC-425B-92F5-EECD866E33C8}"/>
              </a:ext>
            </a:extLst>
          </p:cNvPr>
          <p:cNvSpPr txBox="1">
            <a:spLocks/>
          </p:cNvSpPr>
          <p:nvPr/>
        </p:nvSpPr>
        <p:spPr>
          <a:xfrm>
            <a:off x="2652748" y="9358391"/>
            <a:ext cx="1959681" cy="254054"/>
          </a:xfrm>
          <a:prstGeom prst="rect">
            <a:avLst/>
          </a:prstGeom>
        </p:spPr>
        <p:txBody>
          <a:bodyPr vert="horz" lIns="51435" tIns="25718" rIns="51435" bIns="25718" rtlCol="0" anchor="ctr" anchorCtr="0">
            <a:noAutofit/>
          </a:bodyPr>
          <a:lstStyle>
            <a:lvl1pPr algn="ctr" defTabSz="1219170" rtl="0" eaLnBrk="1" latinLnBrk="0" hangingPunct="1">
              <a:lnSpc>
                <a:spcPct val="90000"/>
              </a:lnSpc>
              <a:spcBef>
                <a:spcPct val="0"/>
              </a:spcBef>
              <a:buNone/>
              <a:defRPr kumimoji="1" sz="8000" kern="1200">
                <a:solidFill>
                  <a:schemeClr val="tx1"/>
                </a:solidFill>
                <a:latin typeface="+mj-lt"/>
                <a:ea typeface="+mj-ea"/>
                <a:cs typeface="+mj-cs"/>
              </a:defRPr>
            </a:lvl1pPr>
          </a:lstStyle>
          <a:p>
            <a:pPr algn="dist"/>
            <a:r>
              <a:rPr lang="ja-JP" altLang="en-US" sz="1200" dirty="0">
                <a:latin typeface="ＭＳ 明朝" panose="02020609040205080304" pitchFamily="17" charset="-128"/>
                <a:ea typeface="ＭＳ 明朝" panose="02020609040205080304" pitchFamily="17" charset="-128"/>
              </a:rPr>
              <a:t>伊予市</a:t>
            </a:r>
            <a:endParaRPr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3478545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1161</TotalTime>
  <Words>158</Words>
  <Application>Microsoft Office PowerPoint</Application>
  <PresentationFormat>A4 210 x 297 mm</PresentationFormat>
  <Paragraphs>86</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ゴシック</vt:lpstr>
      <vt:lpstr>ＭＳ 明朝</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新潟県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新潟県</dc:creator>
  <cp:lastModifiedBy>Administrator</cp:lastModifiedBy>
  <cp:revision>90</cp:revision>
  <cp:lastPrinted>2024-12-17T04:24:41Z</cp:lastPrinted>
  <dcterms:created xsi:type="dcterms:W3CDTF">2022-02-03T02:40:13Z</dcterms:created>
  <dcterms:modified xsi:type="dcterms:W3CDTF">2024-12-18T05:41:31Z</dcterms:modified>
</cp:coreProperties>
</file>