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25"/>
  </p:notesMasterIdLst>
  <p:sldIdLst>
    <p:sldId id="257" r:id="rId2"/>
    <p:sldId id="259" r:id="rId3"/>
    <p:sldId id="277" r:id="rId4"/>
    <p:sldId id="271" r:id="rId5"/>
    <p:sldId id="274" r:id="rId6"/>
    <p:sldId id="273" r:id="rId7"/>
    <p:sldId id="272" r:id="rId8"/>
    <p:sldId id="275" r:id="rId9"/>
    <p:sldId id="276" r:id="rId10"/>
    <p:sldId id="289" r:id="rId11"/>
    <p:sldId id="291" r:id="rId12"/>
    <p:sldId id="292" r:id="rId13"/>
    <p:sldId id="293" r:id="rId14"/>
    <p:sldId id="294" r:id="rId15"/>
    <p:sldId id="278" r:id="rId16"/>
    <p:sldId id="297" r:id="rId17"/>
    <p:sldId id="281" r:id="rId18"/>
    <p:sldId id="287" r:id="rId19"/>
    <p:sldId id="288" r:id="rId20"/>
    <p:sldId id="284" r:id="rId21"/>
    <p:sldId id="298" r:id="rId22"/>
    <p:sldId id="296" r:id="rId23"/>
    <p:sldId id="290" r:id="rId2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CC08B"/>
    <a:srgbClr val="FF806B"/>
    <a:srgbClr val="FCCC00"/>
    <a:srgbClr val="094B95"/>
    <a:srgbClr val="DFB300"/>
    <a:srgbClr val="EC2327"/>
    <a:srgbClr val="8F4E25"/>
    <a:srgbClr val="14722B"/>
    <a:srgbClr val="EB6001"/>
    <a:srgbClr val="7370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96"/>
    <p:restoredTop sz="95687"/>
  </p:normalViewPr>
  <p:slideViewPr>
    <p:cSldViewPr snapToGrid="0" snapToObjects="1">
      <p:cViewPr varScale="1">
        <p:scale>
          <a:sx n="75" d="100"/>
          <a:sy n="75" d="100"/>
        </p:scale>
        <p:origin x="5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508535-367F-3744-939F-2F20D415A352}" type="datetimeFigureOut">
              <a:rPr kumimoji="1" lang="ja-JP" altLang="en-US" smtClean="0"/>
              <a:t>2025/12/12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90490C-99A3-3848-9AFF-01CD264ED02A}" type="slidenum">
              <a:rPr kumimoji="1" lang="ja-JP" altLang="en-US" smtClean="0"/>
              <a:t>‹#›</a:t>
            </a:fld>
            <a:endParaRPr kumimoji="1" lang="ja-JP" altLang="en-US"/>
          </a:p>
        </p:txBody>
      </p:sp>
    </p:spTree>
    <p:extLst>
      <p:ext uri="{BB962C8B-B14F-4D97-AF65-F5344CB8AC3E}">
        <p14:creationId xmlns:p14="http://schemas.microsoft.com/office/powerpoint/2010/main" val="39970200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590490C-99A3-3848-9AFF-01CD264ED02A}" type="slidenum">
              <a:rPr kumimoji="1" lang="ja-JP" altLang="en-US" smtClean="0"/>
              <a:t>1</a:t>
            </a:fld>
            <a:endParaRPr kumimoji="1" lang="ja-JP" altLang="en-US"/>
          </a:p>
        </p:txBody>
      </p:sp>
    </p:spTree>
    <p:extLst>
      <p:ext uri="{BB962C8B-B14F-4D97-AF65-F5344CB8AC3E}">
        <p14:creationId xmlns:p14="http://schemas.microsoft.com/office/powerpoint/2010/main" val="4252115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5EA9BF-5A0F-244D-B1A8-86F105A8ABE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EF388CA-1AB3-9642-9D64-4CFBCA194A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6D5B908-EA4F-2348-9EDB-A37AD4F62F93}"/>
              </a:ext>
            </a:extLst>
          </p:cNvPr>
          <p:cNvSpPr>
            <a:spLocks noGrp="1"/>
          </p:cNvSpPr>
          <p:nvPr>
            <p:ph type="dt" sz="half" idx="10"/>
          </p:nvPr>
        </p:nvSpPr>
        <p:spPr/>
        <p:txBody>
          <a:bodyPr/>
          <a:lstStyle/>
          <a:p>
            <a:fld id="{64AB6FF3-0369-F84A-821C-FEA551B0F4AC}" type="datetimeFigureOut">
              <a:rPr kumimoji="1" lang="ja-JP" altLang="en-US" smtClean="0"/>
              <a:t>2025/12/12</a:t>
            </a:fld>
            <a:endParaRPr kumimoji="1" lang="ja-JP" altLang="en-US"/>
          </a:p>
        </p:txBody>
      </p:sp>
      <p:sp>
        <p:nvSpPr>
          <p:cNvPr id="5" name="フッター プレースホルダー 4">
            <a:extLst>
              <a:ext uri="{FF2B5EF4-FFF2-40B4-BE49-F238E27FC236}">
                <a16:creationId xmlns:a16="http://schemas.microsoft.com/office/drawing/2014/main" id="{F17ADEBA-9453-814D-84CE-CD7D4D14A9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125E7DD-2BE2-2C4B-B89B-15F39F5BA8F9}"/>
              </a:ext>
            </a:extLst>
          </p:cNvPr>
          <p:cNvSpPr>
            <a:spLocks noGrp="1"/>
          </p:cNvSpPr>
          <p:nvPr>
            <p:ph type="sldNum" sz="quarter" idx="12"/>
          </p:nvPr>
        </p:nvSpPr>
        <p:spPr/>
        <p:txBody>
          <a:bodyPr/>
          <a:lstStyle/>
          <a:p>
            <a:fld id="{B257BDA9-F278-2E40-8004-AD985A2F7553}" type="slidenum">
              <a:rPr kumimoji="1" lang="ja-JP" altLang="en-US" smtClean="0"/>
              <a:t>‹#›</a:t>
            </a:fld>
            <a:endParaRPr kumimoji="1" lang="ja-JP" altLang="en-US"/>
          </a:p>
        </p:txBody>
      </p:sp>
    </p:spTree>
    <p:extLst>
      <p:ext uri="{BB962C8B-B14F-4D97-AF65-F5344CB8AC3E}">
        <p14:creationId xmlns:p14="http://schemas.microsoft.com/office/powerpoint/2010/main" val="1379171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885D49-1CA5-F044-88D5-A00544FFEA0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1D7A8A8-A1A9-024E-AE9B-C2EA83FA413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3592E66-A0A2-B64F-BA13-C88A4888C1F0}"/>
              </a:ext>
            </a:extLst>
          </p:cNvPr>
          <p:cNvSpPr>
            <a:spLocks noGrp="1"/>
          </p:cNvSpPr>
          <p:nvPr>
            <p:ph type="dt" sz="half" idx="10"/>
          </p:nvPr>
        </p:nvSpPr>
        <p:spPr/>
        <p:txBody>
          <a:bodyPr/>
          <a:lstStyle/>
          <a:p>
            <a:fld id="{64AB6FF3-0369-F84A-821C-FEA551B0F4AC}" type="datetimeFigureOut">
              <a:rPr kumimoji="1" lang="ja-JP" altLang="en-US" smtClean="0"/>
              <a:t>2025/12/12</a:t>
            </a:fld>
            <a:endParaRPr kumimoji="1" lang="ja-JP" altLang="en-US"/>
          </a:p>
        </p:txBody>
      </p:sp>
      <p:sp>
        <p:nvSpPr>
          <p:cNvPr id="5" name="フッター プレースホルダー 4">
            <a:extLst>
              <a:ext uri="{FF2B5EF4-FFF2-40B4-BE49-F238E27FC236}">
                <a16:creationId xmlns:a16="http://schemas.microsoft.com/office/drawing/2014/main" id="{C84EA9B8-6AE2-3A49-8346-FAC572E02E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72C709A-19F4-7840-85D6-23F12FC35C64}"/>
              </a:ext>
            </a:extLst>
          </p:cNvPr>
          <p:cNvSpPr>
            <a:spLocks noGrp="1"/>
          </p:cNvSpPr>
          <p:nvPr>
            <p:ph type="sldNum" sz="quarter" idx="12"/>
          </p:nvPr>
        </p:nvSpPr>
        <p:spPr/>
        <p:txBody>
          <a:bodyPr/>
          <a:lstStyle/>
          <a:p>
            <a:fld id="{B257BDA9-F278-2E40-8004-AD985A2F7553}" type="slidenum">
              <a:rPr kumimoji="1" lang="ja-JP" altLang="en-US" smtClean="0"/>
              <a:t>‹#›</a:t>
            </a:fld>
            <a:endParaRPr kumimoji="1" lang="ja-JP" altLang="en-US"/>
          </a:p>
        </p:txBody>
      </p:sp>
    </p:spTree>
    <p:extLst>
      <p:ext uri="{BB962C8B-B14F-4D97-AF65-F5344CB8AC3E}">
        <p14:creationId xmlns:p14="http://schemas.microsoft.com/office/powerpoint/2010/main" val="2155310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0F48B2A-5893-C44A-969C-BEB417233AD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E4A146B-2F2E-3E45-A94F-64023CE79ED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457AB6E-F4F2-DB44-AFCA-62E8D0CE9D3C}"/>
              </a:ext>
            </a:extLst>
          </p:cNvPr>
          <p:cNvSpPr>
            <a:spLocks noGrp="1"/>
          </p:cNvSpPr>
          <p:nvPr>
            <p:ph type="dt" sz="half" idx="10"/>
          </p:nvPr>
        </p:nvSpPr>
        <p:spPr/>
        <p:txBody>
          <a:bodyPr/>
          <a:lstStyle/>
          <a:p>
            <a:fld id="{64AB6FF3-0369-F84A-821C-FEA551B0F4AC}" type="datetimeFigureOut">
              <a:rPr kumimoji="1" lang="ja-JP" altLang="en-US" smtClean="0"/>
              <a:t>2025/12/12</a:t>
            </a:fld>
            <a:endParaRPr kumimoji="1" lang="ja-JP" altLang="en-US"/>
          </a:p>
        </p:txBody>
      </p:sp>
      <p:sp>
        <p:nvSpPr>
          <p:cNvPr id="5" name="フッター プレースホルダー 4">
            <a:extLst>
              <a:ext uri="{FF2B5EF4-FFF2-40B4-BE49-F238E27FC236}">
                <a16:creationId xmlns:a16="http://schemas.microsoft.com/office/drawing/2014/main" id="{18F528FB-9A5E-B146-AD6F-B38D2D231AF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0C1D9EA-9AEA-AC49-9FDD-763F6C0C7BD2}"/>
              </a:ext>
            </a:extLst>
          </p:cNvPr>
          <p:cNvSpPr>
            <a:spLocks noGrp="1"/>
          </p:cNvSpPr>
          <p:nvPr>
            <p:ph type="sldNum" sz="quarter" idx="12"/>
          </p:nvPr>
        </p:nvSpPr>
        <p:spPr/>
        <p:txBody>
          <a:bodyPr/>
          <a:lstStyle/>
          <a:p>
            <a:fld id="{B257BDA9-F278-2E40-8004-AD985A2F7553}" type="slidenum">
              <a:rPr kumimoji="1" lang="ja-JP" altLang="en-US" smtClean="0"/>
              <a:t>‹#›</a:t>
            </a:fld>
            <a:endParaRPr kumimoji="1" lang="ja-JP" altLang="en-US"/>
          </a:p>
        </p:txBody>
      </p:sp>
    </p:spTree>
    <p:extLst>
      <p:ext uri="{BB962C8B-B14F-4D97-AF65-F5344CB8AC3E}">
        <p14:creationId xmlns:p14="http://schemas.microsoft.com/office/powerpoint/2010/main" val="284681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8F91D7-40F3-4D41-AA72-10A9CE51813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B8880F1-5DEB-0942-B111-8C3AEA08393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3168B3D-BDE4-7449-9000-C60622A10869}"/>
              </a:ext>
            </a:extLst>
          </p:cNvPr>
          <p:cNvSpPr>
            <a:spLocks noGrp="1"/>
          </p:cNvSpPr>
          <p:nvPr>
            <p:ph type="dt" sz="half" idx="10"/>
          </p:nvPr>
        </p:nvSpPr>
        <p:spPr/>
        <p:txBody>
          <a:bodyPr/>
          <a:lstStyle/>
          <a:p>
            <a:fld id="{64AB6FF3-0369-F84A-821C-FEA551B0F4AC}" type="datetimeFigureOut">
              <a:rPr kumimoji="1" lang="ja-JP" altLang="en-US" smtClean="0"/>
              <a:t>2025/12/12</a:t>
            </a:fld>
            <a:endParaRPr kumimoji="1" lang="ja-JP" altLang="en-US"/>
          </a:p>
        </p:txBody>
      </p:sp>
      <p:sp>
        <p:nvSpPr>
          <p:cNvPr id="5" name="フッター プレースホルダー 4">
            <a:extLst>
              <a:ext uri="{FF2B5EF4-FFF2-40B4-BE49-F238E27FC236}">
                <a16:creationId xmlns:a16="http://schemas.microsoft.com/office/drawing/2014/main" id="{6FCA31BD-3C4E-CE41-87C9-B4FAF765D7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956A1BF-F0F5-4A43-8530-DDFE19FF8595}"/>
              </a:ext>
            </a:extLst>
          </p:cNvPr>
          <p:cNvSpPr>
            <a:spLocks noGrp="1"/>
          </p:cNvSpPr>
          <p:nvPr>
            <p:ph type="sldNum" sz="quarter" idx="12"/>
          </p:nvPr>
        </p:nvSpPr>
        <p:spPr/>
        <p:txBody>
          <a:bodyPr/>
          <a:lstStyle/>
          <a:p>
            <a:fld id="{B257BDA9-F278-2E40-8004-AD985A2F7553}" type="slidenum">
              <a:rPr kumimoji="1" lang="ja-JP" altLang="en-US" smtClean="0"/>
              <a:t>‹#›</a:t>
            </a:fld>
            <a:endParaRPr kumimoji="1" lang="ja-JP" altLang="en-US"/>
          </a:p>
        </p:txBody>
      </p:sp>
    </p:spTree>
    <p:extLst>
      <p:ext uri="{BB962C8B-B14F-4D97-AF65-F5344CB8AC3E}">
        <p14:creationId xmlns:p14="http://schemas.microsoft.com/office/powerpoint/2010/main" val="201155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CA77FF-26AC-F947-B42F-C7E470A4150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D649817-299B-364A-95FA-FA9599244F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5856ED2-5476-564C-8931-225B80B5D1B7}"/>
              </a:ext>
            </a:extLst>
          </p:cNvPr>
          <p:cNvSpPr>
            <a:spLocks noGrp="1"/>
          </p:cNvSpPr>
          <p:nvPr>
            <p:ph type="dt" sz="half" idx="10"/>
          </p:nvPr>
        </p:nvSpPr>
        <p:spPr/>
        <p:txBody>
          <a:bodyPr/>
          <a:lstStyle/>
          <a:p>
            <a:fld id="{64AB6FF3-0369-F84A-821C-FEA551B0F4AC}" type="datetimeFigureOut">
              <a:rPr kumimoji="1" lang="ja-JP" altLang="en-US" smtClean="0"/>
              <a:t>2025/12/12</a:t>
            </a:fld>
            <a:endParaRPr kumimoji="1" lang="ja-JP" altLang="en-US"/>
          </a:p>
        </p:txBody>
      </p:sp>
      <p:sp>
        <p:nvSpPr>
          <p:cNvPr id="5" name="フッター プレースホルダー 4">
            <a:extLst>
              <a:ext uri="{FF2B5EF4-FFF2-40B4-BE49-F238E27FC236}">
                <a16:creationId xmlns:a16="http://schemas.microsoft.com/office/drawing/2014/main" id="{595635B8-C270-0947-B0CA-C62F6069B45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F0A1BA-6CF7-C947-A4B8-24880E29861A}"/>
              </a:ext>
            </a:extLst>
          </p:cNvPr>
          <p:cNvSpPr>
            <a:spLocks noGrp="1"/>
          </p:cNvSpPr>
          <p:nvPr>
            <p:ph type="sldNum" sz="quarter" idx="12"/>
          </p:nvPr>
        </p:nvSpPr>
        <p:spPr/>
        <p:txBody>
          <a:bodyPr/>
          <a:lstStyle/>
          <a:p>
            <a:fld id="{B257BDA9-F278-2E40-8004-AD985A2F7553}" type="slidenum">
              <a:rPr kumimoji="1" lang="ja-JP" altLang="en-US" smtClean="0"/>
              <a:t>‹#›</a:t>
            </a:fld>
            <a:endParaRPr kumimoji="1" lang="ja-JP" altLang="en-US"/>
          </a:p>
        </p:txBody>
      </p:sp>
    </p:spTree>
    <p:extLst>
      <p:ext uri="{BB962C8B-B14F-4D97-AF65-F5344CB8AC3E}">
        <p14:creationId xmlns:p14="http://schemas.microsoft.com/office/powerpoint/2010/main" val="579323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1A6B53-B08A-934B-A07F-CB3BC990E73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70AE880-A477-1F42-BD04-55AA3E9F507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EEC28F7-0EE4-8042-8EDA-A778F548D4A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B33317A-1829-A546-82DA-25A8E3AF4281}"/>
              </a:ext>
            </a:extLst>
          </p:cNvPr>
          <p:cNvSpPr>
            <a:spLocks noGrp="1"/>
          </p:cNvSpPr>
          <p:nvPr>
            <p:ph type="dt" sz="half" idx="10"/>
          </p:nvPr>
        </p:nvSpPr>
        <p:spPr/>
        <p:txBody>
          <a:bodyPr/>
          <a:lstStyle/>
          <a:p>
            <a:fld id="{64AB6FF3-0369-F84A-821C-FEA551B0F4AC}" type="datetimeFigureOut">
              <a:rPr kumimoji="1" lang="ja-JP" altLang="en-US" smtClean="0"/>
              <a:t>2025/12/12</a:t>
            </a:fld>
            <a:endParaRPr kumimoji="1" lang="ja-JP" altLang="en-US"/>
          </a:p>
        </p:txBody>
      </p:sp>
      <p:sp>
        <p:nvSpPr>
          <p:cNvPr id="6" name="フッター プレースホルダー 5">
            <a:extLst>
              <a:ext uri="{FF2B5EF4-FFF2-40B4-BE49-F238E27FC236}">
                <a16:creationId xmlns:a16="http://schemas.microsoft.com/office/drawing/2014/main" id="{F476DC3F-E609-4241-B3EF-1C08181ED89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7906085-7E2F-1848-97C4-A77BF2F79856}"/>
              </a:ext>
            </a:extLst>
          </p:cNvPr>
          <p:cNvSpPr>
            <a:spLocks noGrp="1"/>
          </p:cNvSpPr>
          <p:nvPr>
            <p:ph type="sldNum" sz="quarter" idx="12"/>
          </p:nvPr>
        </p:nvSpPr>
        <p:spPr/>
        <p:txBody>
          <a:bodyPr/>
          <a:lstStyle/>
          <a:p>
            <a:fld id="{B257BDA9-F278-2E40-8004-AD985A2F7553}" type="slidenum">
              <a:rPr kumimoji="1" lang="ja-JP" altLang="en-US" smtClean="0"/>
              <a:t>‹#›</a:t>
            </a:fld>
            <a:endParaRPr kumimoji="1" lang="ja-JP" altLang="en-US"/>
          </a:p>
        </p:txBody>
      </p:sp>
    </p:spTree>
    <p:extLst>
      <p:ext uri="{BB962C8B-B14F-4D97-AF65-F5344CB8AC3E}">
        <p14:creationId xmlns:p14="http://schemas.microsoft.com/office/powerpoint/2010/main" val="2520518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FBB282-BDF6-DF4E-BF6E-4A1C6613BA7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26903EA-6CC7-3C49-B679-A4C93CCF63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18D5A4E-3F29-D548-87FE-E77CF89BB06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6138E1F-2AE1-154F-BEB3-B728540F2F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3661D14-4B53-D240-A570-72C27B911C7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56AFF35-5176-F543-A40B-EDA4C1FB5FB3}"/>
              </a:ext>
            </a:extLst>
          </p:cNvPr>
          <p:cNvSpPr>
            <a:spLocks noGrp="1"/>
          </p:cNvSpPr>
          <p:nvPr>
            <p:ph type="dt" sz="half" idx="10"/>
          </p:nvPr>
        </p:nvSpPr>
        <p:spPr/>
        <p:txBody>
          <a:bodyPr/>
          <a:lstStyle/>
          <a:p>
            <a:fld id="{64AB6FF3-0369-F84A-821C-FEA551B0F4AC}" type="datetimeFigureOut">
              <a:rPr kumimoji="1" lang="ja-JP" altLang="en-US" smtClean="0"/>
              <a:t>2025/12/12</a:t>
            </a:fld>
            <a:endParaRPr kumimoji="1" lang="ja-JP" altLang="en-US"/>
          </a:p>
        </p:txBody>
      </p:sp>
      <p:sp>
        <p:nvSpPr>
          <p:cNvPr id="8" name="フッター プレースホルダー 7">
            <a:extLst>
              <a:ext uri="{FF2B5EF4-FFF2-40B4-BE49-F238E27FC236}">
                <a16:creationId xmlns:a16="http://schemas.microsoft.com/office/drawing/2014/main" id="{AD9459EC-BD9B-804A-B848-D4884C847C1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E3E6F2E-09EC-6548-BBE1-0BE7A838ECE1}"/>
              </a:ext>
            </a:extLst>
          </p:cNvPr>
          <p:cNvSpPr>
            <a:spLocks noGrp="1"/>
          </p:cNvSpPr>
          <p:nvPr>
            <p:ph type="sldNum" sz="quarter" idx="12"/>
          </p:nvPr>
        </p:nvSpPr>
        <p:spPr/>
        <p:txBody>
          <a:bodyPr/>
          <a:lstStyle/>
          <a:p>
            <a:fld id="{B257BDA9-F278-2E40-8004-AD985A2F7553}" type="slidenum">
              <a:rPr kumimoji="1" lang="ja-JP" altLang="en-US" smtClean="0"/>
              <a:t>‹#›</a:t>
            </a:fld>
            <a:endParaRPr kumimoji="1" lang="ja-JP" altLang="en-US"/>
          </a:p>
        </p:txBody>
      </p:sp>
    </p:spTree>
    <p:extLst>
      <p:ext uri="{BB962C8B-B14F-4D97-AF65-F5344CB8AC3E}">
        <p14:creationId xmlns:p14="http://schemas.microsoft.com/office/powerpoint/2010/main" val="1550625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9E5032-F88C-1642-8164-FF18BF637FF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A64C1AA-5BFA-674F-B0D7-2F54F2C9C9BE}"/>
              </a:ext>
            </a:extLst>
          </p:cNvPr>
          <p:cNvSpPr>
            <a:spLocks noGrp="1"/>
          </p:cNvSpPr>
          <p:nvPr>
            <p:ph type="dt" sz="half" idx="10"/>
          </p:nvPr>
        </p:nvSpPr>
        <p:spPr/>
        <p:txBody>
          <a:bodyPr/>
          <a:lstStyle/>
          <a:p>
            <a:fld id="{64AB6FF3-0369-F84A-821C-FEA551B0F4AC}" type="datetimeFigureOut">
              <a:rPr kumimoji="1" lang="ja-JP" altLang="en-US" smtClean="0"/>
              <a:t>2025/12/12</a:t>
            </a:fld>
            <a:endParaRPr kumimoji="1" lang="ja-JP" altLang="en-US"/>
          </a:p>
        </p:txBody>
      </p:sp>
      <p:sp>
        <p:nvSpPr>
          <p:cNvPr id="4" name="フッター プレースホルダー 3">
            <a:extLst>
              <a:ext uri="{FF2B5EF4-FFF2-40B4-BE49-F238E27FC236}">
                <a16:creationId xmlns:a16="http://schemas.microsoft.com/office/drawing/2014/main" id="{BAFB86C3-9A8F-1947-A201-55C3C722168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5B3F29A-7FFB-474A-994C-9508BC459134}"/>
              </a:ext>
            </a:extLst>
          </p:cNvPr>
          <p:cNvSpPr>
            <a:spLocks noGrp="1"/>
          </p:cNvSpPr>
          <p:nvPr>
            <p:ph type="sldNum" sz="quarter" idx="12"/>
          </p:nvPr>
        </p:nvSpPr>
        <p:spPr/>
        <p:txBody>
          <a:bodyPr/>
          <a:lstStyle/>
          <a:p>
            <a:fld id="{B257BDA9-F278-2E40-8004-AD985A2F7553}" type="slidenum">
              <a:rPr kumimoji="1" lang="ja-JP" altLang="en-US" smtClean="0"/>
              <a:t>‹#›</a:t>
            </a:fld>
            <a:endParaRPr kumimoji="1" lang="ja-JP" altLang="en-US"/>
          </a:p>
        </p:txBody>
      </p:sp>
    </p:spTree>
    <p:extLst>
      <p:ext uri="{BB962C8B-B14F-4D97-AF65-F5344CB8AC3E}">
        <p14:creationId xmlns:p14="http://schemas.microsoft.com/office/powerpoint/2010/main" val="1254190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F50B8EA-AEAA-D046-8D34-F1FCE39BE204}"/>
              </a:ext>
            </a:extLst>
          </p:cNvPr>
          <p:cNvSpPr>
            <a:spLocks noGrp="1"/>
          </p:cNvSpPr>
          <p:nvPr>
            <p:ph type="dt" sz="half" idx="10"/>
          </p:nvPr>
        </p:nvSpPr>
        <p:spPr/>
        <p:txBody>
          <a:bodyPr/>
          <a:lstStyle/>
          <a:p>
            <a:fld id="{64AB6FF3-0369-F84A-821C-FEA551B0F4AC}" type="datetimeFigureOut">
              <a:rPr kumimoji="1" lang="ja-JP" altLang="en-US" smtClean="0"/>
              <a:t>2025/12/12</a:t>
            </a:fld>
            <a:endParaRPr kumimoji="1" lang="ja-JP" altLang="en-US"/>
          </a:p>
        </p:txBody>
      </p:sp>
      <p:sp>
        <p:nvSpPr>
          <p:cNvPr id="3" name="フッター プレースホルダー 2">
            <a:extLst>
              <a:ext uri="{FF2B5EF4-FFF2-40B4-BE49-F238E27FC236}">
                <a16:creationId xmlns:a16="http://schemas.microsoft.com/office/drawing/2014/main" id="{7FEAB83B-1399-854D-90A6-28D99F79F0A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A2842A2-73B6-3A42-B2E9-ABF9A4A97A9F}"/>
              </a:ext>
            </a:extLst>
          </p:cNvPr>
          <p:cNvSpPr>
            <a:spLocks noGrp="1"/>
          </p:cNvSpPr>
          <p:nvPr>
            <p:ph type="sldNum" sz="quarter" idx="12"/>
          </p:nvPr>
        </p:nvSpPr>
        <p:spPr/>
        <p:txBody>
          <a:bodyPr/>
          <a:lstStyle/>
          <a:p>
            <a:fld id="{B257BDA9-F278-2E40-8004-AD985A2F7553}" type="slidenum">
              <a:rPr kumimoji="1" lang="ja-JP" altLang="en-US" smtClean="0"/>
              <a:t>‹#›</a:t>
            </a:fld>
            <a:endParaRPr kumimoji="1" lang="ja-JP" altLang="en-US"/>
          </a:p>
        </p:txBody>
      </p:sp>
    </p:spTree>
    <p:extLst>
      <p:ext uri="{BB962C8B-B14F-4D97-AF65-F5344CB8AC3E}">
        <p14:creationId xmlns:p14="http://schemas.microsoft.com/office/powerpoint/2010/main" val="1872190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751271-0772-1746-A7BC-FD3EA891377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E59ADFB-5163-1746-AF69-A1F0B34679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91D0760-AF98-CB46-8746-E000C2F2E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DE2AD43-8FD9-CA40-A805-84369688A551}"/>
              </a:ext>
            </a:extLst>
          </p:cNvPr>
          <p:cNvSpPr>
            <a:spLocks noGrp="1"/>
          </p:cNvSpPr>
          <p:nvPr>
            <p:ph type="dt" sz="half" idx="10"/>
          </p:nvPr>
        </p:nvSpPr>
        <p:spPr/>
        <p:txBody>
          <a:bodyPr/>
          <a:lstStyle/>
          <a:p>
            <a:fld id="{64AB6FF3-0369-F84A-821C-FEA551B0F4AC}" type="datetimeFigureOut">
              <a:rPr kumimoji="1" lang="ja-JP" altLang="en-US" smtClean="0"/>
              <a:t>2025/12/12</a:t>
            </a:fld>
            <a:endParaRPr kumimoji="1" lang="ja-JP" altLang="en-US"/>
          </a:p>
        </p:txBody>
      </p:sp>
      <p:sp>
        <p:nvSpPr>
          <p:cNvPr id="6" name="フッター プレースホルダー 5">
            <a:extLst>
              <a:ext uri="{FF2B5EF4-FFF2-40B4-BE49-F238E27FC236}">
                <a16:creationId xmlns:a16="http://schemas.microsoft.com/office/drawing/2014/main" id="{031805C3-1681-DB41-8ED1-6B55D994D3B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21B0DB9-ECBE-944B-ACC4-6C742189AA30}"/>
              </a:ext>
            </a:extLst>
          </p:cNvPr>
          <p:cNvSpPr>
            <a:spLocks noGrp="1"/>
          </p:cNvSpPr>
          <p:nvPr>
            <p:ph type="sldNum" sz="quarter" idx="12"/>
          </p:nvPr>
        </p:nvSpPr>
        <p:spPr/>
        <p:txBody>
          <a:bodyPr/>
          <a:lstStyle/>
          <a:p>
            <a:fld id="{B257BDA9-F278-2E40-8004-AD985A2F7553}" type="slidenum">
              <a:rPr kumimoji="1" lang="ja-JP" altLang="en-US" smtClean="0"/>
              <a:t>‹#›</a:t>
            </a:fld>
            <a:endParaRPr kumimoji="1" lang="ja-JP" altLang="en-US"/>
          </a:p>
        </p:txBody>
      </p:sp>
    </p:spTree>
    <p:extLst>
      <p:ext uri="{BB962C8B-B14F-4D97-AF65-F5344CB8AC3E}">
        <p14:creationId xmlns:p14="http://schemas.microsoft.com/office/powerpoint/2010/main" val="4188363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499FC8-09EC-574E-96A7-E3320AB831E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46410EA-50F8-9F43-876C-CEB620A689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C1623A8-BDB0-4442-AD09-616AFC0AE6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817123-1BC6-064E-86EC-B1B9AD51AB4A}"/>
              </a:ext>
            </a:extLst>
          </p:cNvPr>
          <p:cNvSpPr>
            <a:spLocks noGrp="1"/>
          </p:cNvSpPr>
          <p:nvPr>
            <p:ph type="dt" sz="half" idx="10"/>
          </p:nvPr>
        </p:nvSpPr>
        <p:spPr/>
        <p:txBody>
          <a:bodyPr/>
          <a:lstStyle/>
          <a:p>
            <a:fld id="{64AB6FF3-0369-F84A-821C-FEA551B0F4AC}" type="datetimeFigureOut">
              <a:rPr kumimoji="1" lang="ja-JP" altLang="en-US" smtClean="0"/>
              <a:t>2025/12/12</a:t>
            </a:fld>
            <a:endParaRPr kumimoji="1" lang="ja-JP" altLang="en-US"/>
          </a:p>
        </p:txBody>
      </p:sp>
      <p:sp>
        <p:nvSpPr>
          <p:cNvPr id="6" name="フッター プレースホルダー 5">
            <a:extLst>
              <a:ext uri="{FF2B5EF4-FFF2-40B4-BE49-F238E27FC236}">
                <a16:creationId xmlns:a16="http://schemas.microsoft.com/office/drawing/2014/main" id="{428D810B-D2A1-CB4F-81E5-0159EE693C7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13800E2-1986-D742-8E91-E75EEA529BB1}"/>
              </a:ext>
            </a:extLst>
          </p:cNvPr>
          <p:cNvSpPr>
            <a:spLocks noGrp="1"/>
          </p:cNvSpPr>
          <p:nvPr>
            <p:ph type="sldNum" sz="quarter" idx="12"/>
          </p:nvPr>
        </p:nvSpPr>
        <p:spPr/>
        <p:txBody>
          <a:bodyPr/>
          <a:lstStyle/>
          <a:p>
            <a:fld id="{B257BDA9-F278-2E40-8004-AD985A2F7553}" type="slidenum">
              <a:rPr kumimoji="1" lang="ja-JP" altLang="en-US" smtClean="0"/>
              <a:t>‹#›</a:t>
            </a:fld>
            <a:endParaRPr kumimoji="1" lang="ja-JP" altLang="en-US"/>
          </a:p>
        </p:txBody>
      </p:sp>
    </p:spTree>
    <p:extLst>
      <p:ext uri="{BB962C8B-B14F-4D97-AF65-F5344CB8AC3E}">
        <p14:creationId xmlns:p14="http://schemas.microsoft.com/office/powerpoint/2010/main" val="1653387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1012DBD-6DD1-3C47-9DC7-26C9DD0925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F3C0895-0E9B-FC44-9B5C-96CC85552F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F364750-691B-2144-8F1C-286824CC7A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B6FF3-0369-F84A-821C-FEA551B0F4AC}" type="datetimeFigureOut">
              <a:rPr kumimoji="1" lang="ja-JP" altLang="en-US" smtClean="0"/>
              <a:t>2025/12/12</a:t>
            </a:fld>
            <a:endParaRPr kumimoji="1" lang="ja-JP" altLang="en-US"/>
          </a:p>
        </p:txBody>
      </p:sp>
      <p:sp>
        <p:nvSpPr>
          <p:cNvPr id="5" name="フッター プレースホルダー 4">
            <a:extLst>
              <a:ext uri="{FF2B5EF4-FFF2-40B4-BE49-F238E27FC236}">
                <a16:creationId xmlns:a16="http://schemas.microsoft.com/office/drawing/2014/main" id="{D6799E1E-7BAF-1645-BBD5-92D8EF5A56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57C2959-119C-0B4C-9BE7-40C9E9EA38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57BDA9-F278-2E40-8004-AD985A2F7553}" type="slidenum">
              <a:rPr kumimoji="1" lang="ja-JP" altLang="en-US" smtClean="0"/>
              <a:t>‹#›</a:t>
            </a:fld>
            <a:endParaRPr kumimoji="1" lang="ja-JP" altLang="en-US"/>
          </a:p>
        </p:txBody>
      </p:sp>
    </p:spTree>
    <p:extLst>
      <p:ext uri="{BB962C8B-B14F-4D97-AF65-F5344CB8AC3E}">
        <p14:creationId xmlns:p14="http://schemas.microsoft.com/office/powerpoint/2010/main" val="3259333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541C69E8-8DA9-AF4E-A179-F9EEC7C00B03}"/>
              </a:ext>
            </a:extLst>
          </p:cNvPr>
          <p:cNvSpPr/>
          <p:nvPr/>
        </p:nvSpPr>
        <p:spPr>
          <a:xfrm>
            <a:off x="203200" y="182880"/>
            <a:ext cx="11805920" cy="48564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DA2AD740-F1A4-BD44-AAF5-84412368BBAD}"/>
              </a:ext>
            </a:extLst>
          </p:cNvPr>
          <p:cNvSpPr/>
          <p:nvPr/>
        </p:nvSpPr>
        <p:spPr>
          <a:xfrm flipV="1">
            <a:off x="10160" y="6136257"/>
            <a:ext cx="12192000" cy="102771"/>
          </a:xfrm>
          <a:prstGeom prst="rect">
            <a:avLst/>
          </a:prstGeom>
          <a:solidFill>
            <a:srgbClr val="FC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55E7BE6E-7025-D141-83E2-745918C0CBBC}"/>
              </a:ext>
            </a:extLst>
          </p:cNvPr>
          <p:cNvSpPr txBox="1"/>
          <p:nvPr/>
        </p:nvSpPr>
        <p:spPr>
          <a:xfrm>
            <a:off x="14538960" y="3078480"/>
            <a:ext cx="184731" cy="369332"/>
          </a:xfrm>
          <a:prstGeom prst="rect">
            <a:avLst/>
          </a:prstGeom>
          <a:noFill/>
        </p:spPr>
        <p:txBody>
          <a:bodyPr wrap="none" rtlCol="0">
            <a:spAutoFit/>
          </a:bodyPr>
          <a:lstStyle/>
          <a:p>
            <a:endParaRPr kumimoji="1" lang="ja-JP" altLang="en-US"/>
          </a:p>
        </p:txBody>
      </p:sp>
      <p:sp>
        <p:nvSpPr>
          <p:cNvPr id="12" name="タイトル 6">
            <a:extLst>
              <a:ext uri="{FF2B5EF4-FFF2-40B4-BE49-F238E27FC236}">
                <a16:creationId xmlns:a16="http://schemas.microsoft.com/office/drawing/2014/main" id="{E7B77442-0500-45DE-81F6-64DF7AA92CB1}"/>
              </a:ext>
            </a:extLst>
          </p:cNvPr>
          <p:cNvSpPr txBox="1">
            <a:spLocks/>
          </p:cNvSpPr>
          <p:nvPr/>
        </p:nvSpPr>
        <p:spPr>
          <a:xfrm>
            <a:off x="0" y="375532"/>
            <a:ext cx="12192000" cy="517071"/>
          </a:xfrm>
          <a:prstGeom prst="rect">
            <a:avLst/>
          </a:prstGeom>
        </p:spPr>
        <p:txBody>
          <a:bodyPr>
            <a:normAutofit/>
          </a:bodyPr>
          <a:lstStyle>
            <a:lvl1pPr algn="l" defTabSz="844083" rtl="0" eaLnBrk="1" latinLnBrk="0" hangingPunct="1">
              <a:lnSpc>
                <a:spcPct val="85000"/>
              </a:lnSpc>
              <a:spcBef>
                <a:spcPct val="0"/>
              </a:spcBef>
              <a:buNone/>
              <a:defRPr kumimoji="1" sz="4431" kern="1200" spc="-46" baseline="0">
                <a:solidFill>
                  <a:schemeClr val="tx1">
                    <a:lumMod val="75000"/>
                    <a:lumOff val="25000"/>
                  </a:schemeClr>
                </a:solidFill>
                <a:latin typeface="+mj-lt"/>
                <a:ea typeface="+mj-ea"/>
                <a:cs typeface="+mj-cs"/>
              </a:defRPr>
            </a:lvl1pPr>
          </a:lstStyle>
          <a:p>
            <a:pPr algn="ctr">
              <a:lnSpc>
                <a:spcPct val="100000"/>
              </a:lnSpc>
            </a:pPr>
            <a:r>
              <a:rPr lang="ja-JP" altLang="en-US" sz="2200" b="1" dirty="0">
                <a:latin typeface="BIZ UDP明朝 Medium" panose="02020500000000000000" pitchFamily="18" charset="-128"/>
                <a:ea typeface="BIZ UDP明朝 Medium" panose="02020500000000000000" pitchFamily="18" charset="-128"/>
                <a:cs typeface="メイリオ"/>
              </a:rPr>
              <a:t>伊予市テレワーク環境構築事業　企画提案書</a:t>
            </a:r>
          </a:p>
        </p:txBody>
      </p:sp>
      <p:sp>
        <p:nvSpPr>
          <p:cNvPr id="15" name="テキスト ボックス 14">
            <a:extLst>
              <a:ext uri="{FF2B5EF4-FFF2-40B4-BE49-F238E27FC236}">
                <a16:creationId xmlns:a16="http://schemas.microsoft.com/office/drawing/2014/main" id="{2531B51B-4264-4EB4-ADC0-DEDF4F663BC4}"/>
              </a:ext>
            </a:extLst>
          </p:cNvPr>
          <p:cNvSpPr txBox="1"/>
          <p:nvPr/>
        </p:nvSpPr>
        <p:spPr>
          <a:xfrm>
            <a:off x="4861184" y="916471"/>
            <a:ext cx="6581515" cy="1857816"/>
          </a:xfrm>
          <a:prstGeom prst="rect">
            <a:avLst/>
          </a:prstGeom>
          <a:noFill/>
        </p:spPr>
        <p:txBody>
          <a:bodyPr wrap="square" rtlCol="0">
            <a:spAutoFit/>
          </a:bodyPr>
          <a:lstStyle/>
          <a:p>
            <a:pPr>
              <a:lnSpc>
                <a:spcPct val="150000"/>
              </a:lnSpc>
            </a:pPr>
            <a:r>
              <a:rPr kumimoji="1" lang="ja-JP" altLang="en-US" sz="1300" dirty="0">
                <a:latin typeface="BIZ UDPゴシック" panose="020B0400000000000000" pitchFamily="50" charset="-128"/>
                <a:ea typeface="BIZ UDPゴシック" panose="020B0400000000000000" pitchFamily="50" charset="-128"/>
              </a:rPr>
              <a:t>事業者</a:t>
            </a:r>
            <a:r>
              <a:rPr kumimoji="1" lang="en-US" altLang="ja-JP" sz="1300" dirty="0">
                <a:latin typeface="BIZ UDPゴシック" panose="020B0400000000000000" pitchFamily="50" charset="-128"/>
                <a:ea typeface="BIZ UDPゴシック" panose="020B0400000000000000" pitchFamily="50" charset="-128"/>
              </a:rPr>
              <a:t>		</a:t>
            </a:r>
            <a:r>
              <a:rPr kumimoji="1" lang="ja-JP" altLang="en-US" sz="1300" dirty="0">
                <a:latin typeface="BIZ UDPゴシック" panose="020B0400000000000000" pitchFamily="50" charset="-128"/>
                <a:ea typeface="BIZ UDPゴシック" panose="020B0400000000000000" pitchFamily="50" charset="-128"/>
              </a:rPr>
              <a:t>所在地</a:t>
            </a:r>
            <a:endParaRPr kumimoji="1" lang="en-US" altLang="ja-JP" sz="1300" dirty="0">
              <a:latin typeface="BIZ UDPゴシック" panose="020B0400000000000000" pitchFamily="50" charset="-128"/>
              <a:ea typeface="BIZ UDPゴシック" panose="020B0400000000000000" pitchFamily="50" charset="-128"/>
            </a:endParaRPr>
          </a:p>
          <a:p>
            <a:pPr>
              <a:lnSpc>
                <a:spcPct val="150000"/>
              </a:lnSpc>
            </a:pPr>
            <a:r>
              <a:rPr kumimoji="1" lang="en-US" altLang="ja-JP" sz="1300" dirty="0">
                <a:latin typeface="BIZ UDPゴシック" panose="020B0400000000000000" pitchFamily="50" charset="-128"/>
                <a:ea typeface="BIZ UDPゴシック" panose="020B0400000000000000" pitchFamily="50" charset="-128"/>
              </a:rPr>
              <a:t>		</a:t>
            </a:r>
            <a:r>
              <a:rPr kumimoji="1" lang="ja-JP" altLang="en-US" sz="1300" dirty="0">
                <a:latin typeface="BIZ UDPゴシック" panose="020B0400000000000000" pitchFamily="50" charset="-128"/>
                <a:ea typeface="BIZ UDPゴシック" panose="020B0400000000000000" pitchFamily="50" charset="-128"/>
              </a:rPr>
              <a:t>名称</a:t>
            </a:r>
            <a:endParaRPr kumimoji="1" lang="en-US" altLang="ja-JP" sz="1300" dirty="0">
              <a:latin typeface="BIZ UDPゴシック" panose="020B0400000000000000" pitchFamily="50" charset="-128"/>
              <a:ea typeface="BIZ UDPゴシック" panose="020B0400000000000000" pitchFamily="50" charset="-128"/>
            </a:endParaRPr>
          </a:p>
          <a:p>
            <a:pPr>
              <a:lnSpc>
                <a:spcPct val="150000"/>
              </a:lnSpc>
            </a:pPr>
            <a:r>
              <a:rPr kumimoji="1" lang="en-US" altLang="ja-JP" sz="1300" dirty="0">
                <a:latin typeface="BIZ UDPゴシック" panose="020B0400000000000000" pitchFamily="50" charset="-128"/>
                <a:ea typeface="BIZ UDPゴシック" panose="020B0400000000000000" pitchFamily="50" charset="-128"/>
              </a:rPr>
              <a:t>		</a:t>
            </a:r>
            <a:r>
              <a:rPr kumimoji="1" lang="ja-JP" altLang="en-US" sz="1300" dirty="0">
                <a:latin typeface="BIZ UDPゴシック" panose="020B0400000000000000" pitchFamily="50" charset="-128"/>
                <a:ea typeface="BIZ UDPゴシック" panose="020B0400000000000000" pitchFamily="50" charset="-128"/>
              </a:rPr>
              <a:t>（法人又は共同事業体名称）</a:t>
            </a:r>
            <a:endParaRPr kumimoji="1" lang="en-US" altLang="ja-JP" sz="1300" dirty="0">
              <a:latin typeface="BIZ UDPゴシック" panose="020B0400000000000000" pitchFamily="50" charset="-128"/>
              <a:ea typeface="BIZ UDPゴシック" panose="020B0400000000000000" pitchFamily="50" charset="-128"/>
            </a:endParaRPr>
          </a:p>
          <a:p>
            <a:pPr>
              <a:lnSpc>
                <a:spcPct val="150000"/>
              </a:lnSpc>
            </a:pPr>
            <a:r>
              <a:rPr kumimoji="1" lang="en-US" altLang="ja-JP" sz="1300" dirty="0">
                <a:latin typeface="BIZ UDPゴシック" panose="020B0400000000000000" pitchFamily="50" charset="-128"/>
                <a:ea typeface="BIZ UDPゴシック" panose="020B0400000000000000" pitchFamily="50" charset="-128"/>
              </a:rPr>
              <a:t>		</a:t>
            </a:r>
            <a:r>
              <a:rPr kumimoji="1" lang="ja-JP" altLang="en-US" sz="1300" dirty="0">
                <a:latin typeface="BIZ UDPゴシック" panose="020B0400000000000000" pitchFamily="50" charset="-128"/>
                <a:ea typeface="BIZ UDPゴシック" panose="020B0400000000000000" pitchFamily="50" charset="-128"/>
              </a:rPr>
              <a:t>代表者　職　氏名　印</a:t>
            </a:r>
            <a:r>
              <a:rPr kumimoji="1" lang="en-US" altLang="ja-JP" sz="1300" dirty="0">
                <a:latin typeface="BIZ UDPゴシック" panose="020B0400000000000000" pitchFamily="50" charset="-128"/>
                <a:ea typeface="BIZ UDPゴシック" panose="020B0400000000000000" pitchFamily="50" charset="-128"/>
              </a:rPr>
              <a:t>					</a:t>
            </a:r>
          </a:p>
          <a:p>
            <a:pPr>
              <a:lnSpc>
                <a:spcPct val="150000"/>
              </a:lnSpc>
            </a:pPr>
            <a:r>
              <a:rPr kumimoji="1" lang="en-US" altLang="ja-JP" sz="1300" dirty="0">
                <a:latin typeface="BIZ UDPゴシック" panose="020B0400000000000000" pitchFamily="50" charset="-128"/>
                <a:ea typeface="BIZ UDPゴシック" panose="020B0400000000000000" pitchFamily="50" charset="-128"/>
              </a:rPr>
              <a:t>		</a:t>
            </a:r>
            <a:r>
              <a:rPr kumimoji="1" lang="ja-JP" altLang="en-US" sz="1300" dirty="0">
                <a:latin typeface="BIZ UDPゴシック" panose="020B0400000000000000" pitchFamily="50" charset="-128"/>
                <a:ea typeface="BIZ UDPゴシック" panose="020B0400000000000000" pitchFamily="50" charset="-128"/>
              </a:rPr>
              <a:t>（共同事業体の代表者の場合は、法人名も併記すること）</a:t>
            </a:r>
            <a:endParaRPr kumimoji="1" lang="en-US" altLang="ja-JP" sz="1300" dirty="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324BFC6E-457F-476D-B9F1-89FDACD2763F}"/>
              </a:ext>
            </a:extLst>
          </p:cNvPr>
          <p:cNvSpPr txBox="1"/>
          <p:nvPr/>
        </p:nvSpPr>
        <p:spPr>
          <a:xfrm>
            <a:off x="5180122" y="2716878"/>
            <a:ext cx="4979878" cy="2758063"/>
          </a:xfrm>
          <a:prstGeom prst="rect">
            <a:avLst/>
          </a:prstGeom>
          <a:noFill/>
        </p:spPr>
        <p:txBody>
          <a:bodyPr wrap="square" rtlCol="0">
            <a:spAutoFit/>
          </a:bodyPr>
          <a:lstStyle/>
          <a:p>
            <a:pPr defTabSz="457200">
              <a:lnSpc>
                <a:spcPct val="150000"/>
              </a:lnSpc>
            </a:pPr>
            <a:r>
              <a:rPr lang="en-US" altLang="ja-JP" sz="1300" dirty="0">
                <a:solidFill>
                  <a:srgbClr val="000000"/>
                </a:solidFill>
                <a:latin typeface="BIZ UDPゴシック" panose="020B0400000000000000" pitchFamily="50" charset="-128"/>
                <a:ea typeface="BIZ UDPゴシック" panose="020B0400000000000000" pitchFamily="50" charset="-128"/>
              </a:rPr>
              <a:t>※</a:t>
            </a:r>
            <a:r>
              <a:rPr lang="ja-JP" altLang="en-US" sz="1300" dirty="0">
                <a:solidFill>
                  <a:srgbClr val="000000"/>
                </a:solidFill>
                <a:latin typeface="BIZ UDPゴシック" panose="020B0400000000000000" pitchFamily="50" charset="-128"/>
                <a:ea typeface="BIZ UDPゴシック" panose="020B0400000000000000" pitchFamily="50" charset="-128"/>
              </a:rPr>
              <a:t>以下の括弧内は、押印を省略する場合に記載</a:t>
            </a:r>
            <a:endParaRPr lang="en-US" altLang="ja-JP" sz="1300" dirty="0">
              <a:solidFill>
                <a:srgbClr val="000000"/>
              </a:solidFill>
              <a:latin typeface="BIZ UDPゴシック" panose="020B0400000000000000" pitchFamily="50" charset="-128"/>
              <a:ea typeface="BIZ UDPゴシック" panose="020B0400000000000000" pitchFamily="50" charset="-128"/>
            </a:endParaRPr>
          </a:p>
          <a:p>
            <a:pPr defTabSz="457200">
              <a:lnSpc>
                <a:spcPct val="150000"/>
              </a:lnSpc>
            </a:pPr>
            <a:r>
              <a:rPr lang="ja-JP" altLang="en-US" sz="1300" dirty="0">
                <a:solidFill>
                  <a:srgbClr val="000000"/>
                </a:solidFill>
                <a:latin typeface="BIZ UDPゴシック" panose="020B0400000000000000" pitchFamily="50" charset="-128"/>
                <a:ea typeface="BIZ UDPゴシック" panose="020B0400000000000000" pitchFamily="50" charset="-128"/>
              </a:rPr>
              <a:t>（共同事業体の代表者の場合は、法人名も併記すること）</a:t>
            </a:r>
            <a:endParaRPr lang="en-US" altLang="ja-JP" sz="1300" dirty="0">
              <a:solidFill>
                <a:srgbClr val="000000"/>
              </a:solidFill>
              <a:latin typeface="BIZ UDPゴシック" panose="020B0400000000000000" pitchFamily="50" charset="-128"/>
              <a:ea typeface="BIZ UDPゴシック" panose="020B0400000000000000" pitchFamily="50" charset="-128"/>
            </a:endParaRPr>
          </a:p>
          <a:p>
            <a:pPr defTabSz="457200">
              <a:lnSpc>
                <a:spcPct val="150000"/>
              </a:lnSpc>
            </a:pPr>
            <a:r>
              <a:rPr lang="ja-JP" altLang="en-US" sz="1300" dirty="0">
                <a:solidFill>
                  <a:srgbClr val="000000"/>
                </a:solidFill>
                <a:latin typeface="BIZ UDPゴシック" panose="020B0400000000000000" pitchFamily="50" charset="-128"/>
                <a:ea typeface="BIZ UDPゴシック" panose="020B0400000000000000" pitchFamily="50" charset="-128"/>
              </a:rPr>
              <a:t>責任者　部署　　　 氏名</a:t>
            </a:r>
            <a:endParaRPr lang="en-US" altLang="ja-JP" sz="1300" dirty="0">
              <a:solidFill>
                <a:srgbClr val="000000"/>
              </a:solidFill>
              <a:latin typeface="BIZ UDPゴシック" panose="020B0400000000000000" pitchFamily="50" charset="-128"/>
              <a:ea typeface="BIZ UDPゴシック" panose="020B0400000000000000" pitchFamily="50" charset="-128"/>
            </a:endParaRPr>
          </a:p>
          <a:p>
            <a:pPr defTabSz="457200">
              <a:lnSpc>
                <a:spcPct val="150000"/>
              </a:lnSpc>
            </a:pPr>
            <a:r>
              <a:rPr lang="en-US" altLang="ja-JP" sz="1300" dirty="0">
                <a:solidFill>
                  <a:srgbClr val="000000"/>
                </a:solidFill>
                <a:latin typeface="BIZ UDPゴシック" panose="020B0400000000000000" pitchFamily="50" charset="-128"/>
                <a:ea typeface="BIZ UDPゴシック" panose="020B0400000000000000" pitchFamily="50" charset="-128"/>
              </a:rPr>
              <a:t>		</a:t>
            </a:r>
            <a:r>
              <a:rPr lang="ja-JP" altLang="en-US" sz="1300" dirty="0">
                <a:solidFill>
                  <a:srgbClr val="000000"/>
                </a:solidFill>
                <a:latin typeface="BIZ UDPゴシック" panose="020B0400000000000000" pitchFamily="50" charset="-128"/>
                <a:ea typeface="BIZ UDPゴシック" panose="020B0400000000000000" pitchFamily="50" charset="-128"/>
              </a:rPr>
              <a:t>電話</a:t>
            </a:r>
            <a:endParaRPr lang="en-US" altLang="ja-JP" sz="1300" dirty="0">
              <a:solidFill>
                <a:srgbClr val="000000"/>
              </a:solidFill>
              <a:latin typeface="BIZ UDPゴシック" panose="020B0400000000000000" pitchFamily="50" charset="-128"/>
              <a:ea typeface="BIZ UDPゴシック" panose="020B0400000000000000" pitchFamily="50" charset="-128"/>
            </a:endParaRPr>
          </a:p>
          <a:p>
            <a:pPr defTabSz="457200">
              <a:lnSpc>
                <a:spcPct val="150000"/>
              </a:lnSpc>
            </a:pPr>
            <a:r>
              <a:rPr lang="en-US" altLang="ja-JP" sz="1300" dirty="0">
                <a:solidFill>
                  <a:srgbClr val="000000"/>
                </a:solidFill>
                <a:latin typeface="BIZ UDPゴシック" panose="020B0400000000000000" pitchFamily="50" charset="-128"/>
                <a:ea typeface="BIZ UDPゴシック" panose="020B0400000000000000" pitchFamily="50" charset="-128"/>
              </a:rPr>
              <a:t>		</a:t>
            </a:r>
            <a:r>
              <a:rPr lang="ja-JP" altLang="en-US" sz="1300" dirty="0">
                <a:solidFill>
                  <a:srgbClr val="000000"/>
                </a:solidFill>
                <a:latin typeface="BIZ UDPゴシック" panose="020B0400000000000000" pitchFamily="50" charset="-128"/>
                <a:ea typeface="BIZ UDPゴシック" panose="020B0400000000000000" pitchFamily="50" charset="-128"/>
              </a:rPr>
              <a:t>電子メール</a:t>
            </a:r>
            <a:endParaRPr lang="en-US" altLang="ja-JP" sz="1300" dirty="0">
              <a:solidFill>
                <a:srgbClr val="000000"/>
              </a:solidFill>
              <a:latin typeface="BIZ UDPゴシック" panose="020B0400000000000000" pitchFamily="50" charset="-128"/>
              <a:ea typeface="BIZ UDPゴシック" panose="020B0400000000000000" pitchFamily="50" charset="-128"/>
            </a:endParaRPr>
          </a:p>
          <a:p>
            <a:pPr defTabSz="457200">
              <a:lnSpc>
                <a:spcPct val="150000"/>
              </a:lnSpc>
            </a:pPr>
            <a:r>
              <a:rPr lang="ja-JP" altLang="en-US" sz="1300" dirty="0">
                <a:solidFill>
                  <a:srgbClr val="000000"/>
                </a:solidFill>
                <a:latin typeface="BIZ UDPゴシック" panose="020B0400000000000000" pitchFamily="50" charset="-128"/>
                <a:ea typeface="BIZ UDPゴシック" panose="020B0400000000000000" pitchFamily="50" charset="-128"/>
              </a:rPr>
              <a:t>（共同事業体の代表者の場合は、法人名も併記すること）</a:t>
            </a:r>
            <a:endParaRPr lang="en-US" altLang="ja-JP" sz="1300" dirty="0">
              <a:solidFill>
                <a:srgbClr val="000000"/>
              </a:solidFill>
              <a:latin typeface="BIZ UDPゴシック" panose="020B0400000000000000" pitchFamily="50" charset="-128"/>
              <a:ea typeface="BIZ UDPゴシック" panose="020B0400000000000000" pitchFamily="50" charset="-128"/>
            </a:endParaRPr>
          </a:p>
          <a:p>
            <a:pPr defTabSz="457200">
              <a:lnSpc>
                <a:spcPct val="150000"/>
              </a:lnSpc>
            </a:pPr>
            <a:r>
              <a:rPr lang="ja-JP" altLang="en-US" sz="1300" dirty="0">
                <a:solidFill>
                  <a:srgbClr val="000000"/>
                </a:solidFill>
                <a:latin typeface="BIZ UDPゴシック" panose="020B0400000000000000" pitchFamily="50" charset="-128"/>
                <a:ea typeface="BIZ UDPゴシック" panose="020B0400000000000000" pitchFamily="50" charset="-128"/>
              </a:rPr>
              <a:t>担当者　部署</a:t>
            </a:r>
            <a:r>
              <a:rPr lang="en-US" altLang="ja-JP" sz="1300" dirty="0">
                <a:solidFill>
                  <a:srgbClr val="000000"/>
                </a:solidFill>
                <a:latin typeface="BIZ UDPゴシック" panose="020B0400000000000000" pitchFamily="50" charset="-128"/>
                <a:ea typeface="BIZ UDPゴシック" panose="020B0400000000000000" pitchFamily="50" charset="-128"/>
              </a:rPr>
              <a:t>	</a:t>
            </a:r>
            <a:r>
              <a:rPr lang="ja-JP" altLang="en-US" sz="1300" dirty="0">
                <a:solidFill>
                  <a:srgbClr val="000000"/>
                </a:solidFill>
                <a:latin typeface="BIZ UDPゴシック" panose="020B0400000000000000" pitchFamily="50" charset="-128"/>
                <a:ea typeface="BIZ UDPゴシック" panose="020B0400000000000000" pitchFamily="50" charset="-128"/>
              </a:rPr>
              <a:t>氏名</a:t>
            </a:r>
            <a:endParaRPr lang="en-US" altLang="ja-JP" sz="1300" dirty="0">
              <a:solidFill>
                <a:srgbClr val="000000"/>
              </a:solidFill>
              <a:latin typeface="BIZ UDPゴシック" panose="020B0400000000000000" pitchFamily="50" charset="-128"/>
              <a:ea typeface="BIZ UDPゴシック" panose="020B0400000000000000" pitchFamily="50" charset="-128"/>
            </a:endParaRPr>
          </a:p>
          <a:p>
            <a:pPr defTabSz="457200">
              <a:lnSpc>
                <a:spcPct val="150000"/>
              </a:lnSpc>
            </a:pPr>
            <a:r>
              <a:rPr lang="en-US" altLang="ja-JP" sz="1300" dirty="0">
                <a:solidFill>
                  <a:srgbClr val="000000"/>
                </a:solidFill>
                <a:latin typeface="BIZ UDPゴシック" panose="020B0400000000000000" pitchFamily="50" charset="-128"/>
                <a:ea typeface="BIZ UDPゴシック" panose="020B0400000000000000" pitchFamily="50" charset="-128"/>
              </a:rPr>
              <a:t>		</a:t>
            </a:r>
            <a:r>
              <a:rPr lang="ja-JP" altLang="en-US" sz="1300" dirty="0">
                <a:solidFill>
                  <a:srgbClr val="000000"/>
                </a:solidFill>
                <a:latin typeface="BIZ UDPゴシック" panose="020B0400000000000000" pitchFamily="50" charset="-128"/>
                <a:ea typeface="BIZ UDPゴシック" panose="020B0400000000000000" pitchFamily="50" charset="-128"/>
              </a:rPr>
              <a:t>電話</a:t>
            </a:r>
            <a:endParaRPr lang="en-US" altLang="ja-JP" sz="1300" dirty="0">
              <a:solidFill>
                <a:srgbClr val="000000"/>
              </a:solidFill>
              <a:latin typeface="BIZ UDPゴシック" panose="020B0400000000000000" pitchFamily="50" charset="-128"/>
              <a:ea typeface="BIZ UDPゴシック" panose="020B0400000000000000" pitchFamily="50" charset="-128"/>
            </a:endParaRPr>
          </a:p>
          <a:p>
            <a:pPr defTabSz="457200">
              <a:lnSpc>
                <a:spcPct val="150000"/>
              </a:lnSpc>
            </a:pPr>
            <a:r>
              <a:rPr lang="en-US" altLang="ja-JP" sz="1300" dirty="0">
                <a:solidFill>
                  <a:srgbClr val="000000"/>
                </a:solidFill>
                <a:latin typeface="BIZ UDPゴシック" panose="020B0400000000000000" pitchFamily="50" charset="-128"/>
                <a:ea typeface="BIZ UDPゴシック" panose="020B0400000000000000" pitchFamily="50" charset="-128"/>
              </a:rPr>
              <a:t>		</a:t>
            </a:r>
            <a:r>
              <a:rPr lang="ja-JP" altLang="en-US" sz="1300" dirty="0">
                <a:solidFill>
                  <a:srgbClr val="000000"/>
                </a:solidFill>
                <a:latin typeface="BIZ UDPゴシック" panose="020B0400000000000000" pitchFamily="50" charset="-128"/>
                <a:ea typeface="BIZ UDPゴシック" panose="020B0400000000000000" pitchFamily="50" charset="-128"/>
              </a:rPr>
              <a:t>電子メール</a:t>
            </a:r>
            <a:endParaRPr lang="en-US" altLang="ja-JP" sz="1300" dirty="0">
              <a:solidFill>
                <a:srgbClr val="000000"/>
              </a:solidFill>
              <a:latin typeface="BIZ UDPゴシック" panose="020B0400000000000000" pitchFamily="50" charset="-128"/>
              <a:ea typeface="BIZ UDPゴシック" panose="020B0400000000000000" pitchFamily="50" charset="-128"/>
            </a:endParaRPr>
          </a:p>
        </p:txBody>
      </p:sp>
      <p:sp>
        <p:nvSpPr>
          <p:cNvPr id="17" name="大かっこ 16">
            <a:extLst>
              <a:ext uri="{FF2B5EF4-FFF2-40B4-BE49-F238E27FC236}">
                <a16:creationId xmlns:a16="http://schemas.microsoft.com/office/drawing/2014/main" id="{9522E274-5581-451A-8858-BC729E8AEEE5}"/>
              </a:ext>
            </a:extLst>
          </p:cNvPr>
          <p:cNvSpPr/>
          <p:nvPr/>
        </p:nvSpPr>
        <p:spPr>
          <a:xfrm>
            <a:off x="4861184" y="2836195"/>
            <a:ext cx="6987916" cy="147911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0" name="大かっこ 19">
            <a:extLst>
              <a:ext uri="{FF2B5EF4-FFF2-40B4-BE49-F238E27FC236}">
                <a16:creationId xmlns:a16="http://schemas.microsoft.com/office/drawing/2014/main" id="{014C7FD0-01BE-4BE2-A2BF-7E2C93200594}"/>
              </a:ext>
            </a:extLst>
          </p:cNvPr>
          <p:cNvSpPr/>
          <p:nvPr/>
        </p:nvSpPr>
        <p:spPr>
          <a:xfrm>
            <a:off x="4887564" y="4332303"/>
            <a:ext cx="6935156" cy="1220324"/>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45727688-C5E7-4A30-BBE9-77F96DBB271F}"/>
              </a:ext>
            </a:extLst>
          </p:cNvPr>
          <p:cNvSpPr txBox="1"/>
          <p:nvPr/>
        </p:nvSpPr>
        <p:spPr>
          <a:xfrm>
            <a:off x="4498934" y="5621161"/>
            <a:ext cx="8986249" cy="492443"/>
          </a:xfrm>
          <a:prstGeom prst="rect">
            <a:avLst/>
          </a:prstGeom>
          <a:noFill/>
        </p:spPr>
        <p:txBody>
          <a:bodyPr wrap="square">
            <a:spAutoFit/>
          </a:bodyPr>
          <a:lstStyle/>
          <a:p>
            <a:r>
              <a:rPr kumimoji="1" lang="ja-JP" altLang="en-US" sz="1300" dirty="0">
                <a:latin typeface="BIZ UDPゴシック" panose="020B0400000000000000" pitchFamily="50" charset="-128"/>
                <a:ea typeface="BIZ UDPゴシック" panose="020B0400000000000000" pitchFamily="50" charset="-128"/>
              </a:rPr>
              <a:t>テレワーク環境</a:t>
            </a:r>
            <a:r>
              <a:rPr kumimoji="1" lang="ja-JP" altLang="en-US" sz="1300">
                <a:latin typeface="BIZ UDPゴシック" panose="020B0400000000000000" pitchFamily="50" charset="-128"/>
                <a:ea typeface="BIZ UDPゴシック" panose="020B0400000000000000" pitchFamily="50" charset="-128"/>
              </a:rPr>
              <a:t>構築事業に係る</a:t>
            </a:r>
            <a:r>
              <a:rPr kumimoji="1" lang="ja-JP" altLang="en-US" sz="1300" dirty="0">
                <a:latin typeface="BIZ UDPゴシック" panose="020B0400000000000000" pitchFamily="50" charset="-128"/>
                <a:ea typeface="BIZ UDPゴシック" panose="020B0400000000000000" pitchFamily="50" charset="-128"/>
              </a:rPr>
              <a:t>企画提案書を提出します。</a:t>
            </a:r>
          </a:p>
          <a:p>
            <a:r>
              <a:rPr kumimoji="1" lang="ja-JP" altLang="en-US" sz="1300" dirty="0">
                <a:latin typeface="BIZ UDPゴシック" panose="020B0400000000000000" pitchFamily="50" charset="-128"/>
                <a:ea typeface="BIZ UDPゴシック" panose="020B0400000000000000" pitchFamily="50" charset="-128"/>
              </a:rPr>
              <a:t>なお、参加資格要件を満たしていること及び提出書類の記載事項は、事実と相違ないことを誓約します。</a:t>
            </a:r>
          </a:p>
        </p:txBody>
      </p:sp>
      <p:sp>
        <p:nvSpPr>
          <p:cNvPr id="23" name="テキスト ボックス 22">
            <a:extLst>
              <a:ext uri="{FF2B5EF4-FFF2-40B4-BE49-F238E27FC236}">
                <a16:creationId xmlns:a16="http://schemas.microsoft.com/office/drawing/2014/main" id="{17E0A5F4-CE79-444B-9CF9-1D6BF085404C}"/>
              </a:ext>
            </a:extLst>
          </p:cNvPr>
          <p:cNvSpPr txBox="1"/>
          <p:nvPr/>
        </p:nvSpPr>
        <p:spPr>
          <a:xfrm>
            <a:off x="182880" y="140707"/>
            <a:ext cx="3877103" cy="276999"/>
          </a:xfrm>
          <a:prstGeom prst="rect">
            <a:avLst/>
          </a:prstGeom>
          <a:noFill/>
          <a:ln>
            <a:noFill/>
            <a:prstDash val="dash"/>
          </a:ln>
        </p:spPr>
        <p:txBody>
          <a:bodyPr wrap="square">
            <a:spAutoFit/>
          </a:bodyPr>
          <a:lstStyle/>
          <a:p>
            <a:pPr marL="152400" indent="-152400" algn="just"/>
            <a:r>
              <a:rPr lang="ja-JP" altLang="en-US" sz="1200" dirty="0">
                <a:solidFill>
                  <a:schemeClr val="bg1">
                    <a:lumMod val="50000"/>
                  </a:schemeClr>
                </a:solidFill>
                <a:latin typeface="BIZ UDPゴシック" panose="020B0400000000000000" pitchFamily="50" charset="-128"/>
                <a:ea typeface="BIZ UDPゴシック" panose="020B0400000000000000" pitchFamily="50" charset="-128"/>
              </a:rPr>
              <a:t>様式第</a:t>
            </a:r>
            <a:r>
              <a:rPr lang="en-US" altLang="ja-JP" sz="1200" dirty="0">
                <a:solidFill>
                  <a:schemeClr val="bg1">
                    <a:lumMod val="50000"/>
                  </a:schemeClr>
                </a:solidFill>
                <a:latin typeface="BIZ UDPゴシック" panose="020B0400000000000000" pitchFamily="50" charset="-128"/>
                <a:ea typeface="BIZ UDPゴシック" panose="020B0400000000000000" pitchFamily="50" charset="-128"/>
              </a:rPr>
              <a:t>4</a:t>
            </a:r>
            <a:r>
              <a:rPr lang="ja-JP" altLang="en-US" sz="1200" dirty="0">
                <a:solidFill>
                  <a:schemeClr val="bg1">
                    <a:lumMod val="50000"/>
                  </a:schemeClr>
                </a:solidFill>
                <a:latin typeface="BIZ UDPゴシック" panose="020B0400000000000000" pitchFamily="50" charset="-128"/>
                <a:ea typeface="BIZ UDPゴシック" panose="020B0400000000000000" pitchFamily="50" charset="-128"/>
              </a:rPr>
              <a:t>号（別添様式）</a:t>
            </a:r>
            <a:endParaRPr kumimoji="1" lang="en-US" altLang="ja-JP" sz="1200" dirty="0">
              <a:solidFill>
                <a:schemeClr val="bg1">
                  <a:lumMod val="50000"/>
                </a:schemeClr>
              </a:solidFill>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27E49EF8-57AE-4A90-B672-CED2EBBDD92C}"/>
              </a:ext>
            </a:extLst>
          </p:cNvPr>
          <p:cNvSpPr txBox="1"/>
          <p:nvPr/>
        </p:nvSpPr>
        <p:spPr>
          <a:xfrm>
            <a:off x="495300" y="4050845"/>
            <a:ext cx="3877103" cy="1938992"/>
          </a:xfrm>
          <a:prstGeom prst="rect">
            <a:avLst/>
          </a:prstGeom>
          <a:noFill/>
          <a:ln>
            <a:solidFill>
              <a:schemeClr val="bg1">
                <a:lumMod val="50000"/>
              </a:schemeClr>
            </a:solidFill>
            <a:prstDash val="dash"/>
          </a:ln>
        </p:spPr>
        <p:txBody>
          <a:bodyPr wrap="square">
            <a:spAutoFit/>
          </a:bodyPr>
          <a:lstStyle/>
          <a:p>
            <a:pPr marL="152400" indent="-152400" algn="just"/>
            <a:r>
              <a:rPr kumimoji="1" lang="ja-JP" altLang="en-US" sz="1200" dirty="0">
                <a:solidFill>
                  <a:schemeClr val="bg1">
                    <a:lumMod val="50000"/>
                  </a:schemeClr>
                </a:solidFill>
                <a:latin typeface="BIZ UDPゴシック" panose="020B0400000000000000" pitchFamily="50" charset="-128"/>
                <a:ea typeface="BIZ UDPゴシック" panose="020B0400000000000000" pitchFamily="50" charset="-128"/>
              </a:rPr>
              <a:t>〇本様式のレイアウトの変更は問題ありません。</a:t>
            </a:r>
            <a:endParaRPr kumimoji="1" lang="en-US" altLang="ja-JP" sz="1200" dirty="0">
              <a:solidFill>
                <a:schemeClr val="bg1">
                  <a:lumMod val="50000"/>
                </a:schemeClr>
              </a:solidFill>
              <a:latin typeface="BIZ UDPゴシック" panose="020B0400000000000000" pitchFamily="50" charset="-128"/>
              <a:ea typeface="BIZ UDPゴシック" panose="020B0400000000000000" pitchFamily="50" charset="-128"/>
            </a:endParaRPr>
          </a:p>
          <a:p>
            <a:pPr marL="152400" indent="-152400" algn="just"/>
            <a:r>
              <a:rPr lang="ja-JP" altLang="en-US" sz="1200" dirty="0">
                <a:solidFill>
                  <a:schemeClr val="bg1">
                    <a:lumMod val="50000"/>
                  </a:schemeClr>
                </a:solidFill>
                <a:latin typeface="BIZ UDPゴシック" panose="020B0400000000000000" pitchFamily="50" charset="-128"/>
                <a:ea typeface="BIZ UDPゴシック" panose="020B0400000000000000" pitchFamily="50" charset="-128"/>
              </a:rPr>
              <a:t>〇本頁の記載事項及び次頁からの提案内容の順序の変更は認めません。</a:t>
            </a:r>
            <a:endParaRPr kumimoji="1" lang="en-US" altLang="ja-JP" sz="1200" dirty="0">
              <a:solidFill>
                <a:schemeClr val="bg1">
                  <a:lumMod val="50000"/>
                </a:schemeClr>
              </a:solidFill>
              <a:latin typeface="BIZ UDPゴシック" panose="020B0400000000000000" pitchFamily="50" charset="-128"/>
              <a:ea typeface="BIZ UDPゴシック" panose="020B0400000000000000" pitchFamily="50" charset="-128"/>
            </a:endParaRPr>
          </a:p>
          <a:p>
            <a:pPr marL="152400" indent="-152400" algn="just"/>
            <a:r>
              <a:rPr kumimoji="1" lang="ja-JP" altLang="ja-JP" sz="1200" dirty="0">
                <a:solidFill>
                  <a:schemeClr val="bg1">
                    <a:lumMod val="50000"/>
                  </a:schemeClr>
                </a:solidFill>
                <a:latin typeface="BIZ UDPゴシック" panose="020B0400000000000000" pitchFamily="50" charset="-128"/>
                <a:ea typeface="BIZ UDPゴシック" panose="020B0400000000000000" pitchFamily="50" charset="-128"/>
              </a:rPr>
              <a:t>○企画・提案の内容（事業実施方針、事業の具体的内容等）などを次</a:t>
            </a:r>
            <a:r>
              <a:rPr kumimoji="1" lang="ja-JP" altLang="en-US" sz="1200" dirty="0">
                <a:solidFill>
                  <a:schemeClr val="bg1">
                    <a:lumMod val="50000"/>
                  </a:schemeClr>
                </a:solidFill>
                <a:latin typeface="BIZ UDPゴシック" panose="020B0400000000000000" pitchFamily="50" charset="-128"/>
                <a:ea typeface="BIZ UDPゴシック" panose="020B0400000000000000" pitchFamily="50" charset="-128"/>
              </a:rPr>
              <a:t>頁</a:t>
            </a:r>
            <a:r>
              <a:rPr kumimoji="1" lang="ja-JP" altLang="ja-JP" sz="1200" dirty="0">
                <a:solidFill>
                  <a:schemeClr val="bg1">
                    <a:lumMod val="50000"/>
                  </a:schemeClr>
                </a:solidFill>
                <a:latin typeface="BIZ UDPゴシック" panose="020B0400000000000000" pitchFamily="50" charset="-128"/>
                <a:ea typeface="BIZ UDPゴシック" panose="020B0400000000000000" pitchFamily="50" charset="-128"/>
              </a:rPr>
              <a:t>により記入してください。</a:t>
            </a:r>
            <a:r>
              <a:rPr kumimoji="1" lang="ja-JP" altLang="en-US" sz="1200" dirty="0">
                <a:solidFill>
                  <a:schemeClr val="bg1">
                    <a:lumMod val="50000"/>
                  </a:schemeClr>
                </a:solidFill>
                <a:latin typeface="BIZ UDPゴシック" panose="020B0400000000000000" pitchFamily="50" charset="-128"/>
                <a:ea typeface="BIZ UDPゴシック" panose="020B0400000000000000" pitchFamily="50" charset="-128"/>
              </a:rPr>
              <a:t>具体的な記載をお願いします。</a:t>
            </a:r>
            <a:endParaRPr kumimoji="1" lang="en-US" altLang="ja-JP" sz="1200" dirty="0">
              <a:solidFill>
                <a:schemeClr val="bg1">
                  <a:lumMod val="50000"/>
                </a:schemeClr>
              </a:solidFill>
              <a:latin typeface="BIZ UDPゴシック" panose="020B0400000000000000" pitchFamily="50" charset="-128"/>
              <a:ea typeface="BIZ UDPゴシック" panose="020B0400000000000000" pitchFamily="50" charset="-128"/>
            </a:endParaRPr>
          </a:p>
          <a:p>
            <a:pPr marL="152400" indent="-152400" algn="just"/>
            <a:r>
              <a:rPr lang="ja-JP" altLang="en-US" sz="1200" dirty="0">
                <a:solidFill>
                  <a:schemeClr val="bg1">
                    <a:lumMod val="50000"/>
                  </a:schemeClr>
                </a:solidFill>
                <a:latin typeface="BIZ UDPゴシック" panose="020B0400000000000000" pitchFamily="50" charset="-128"/>
                <a:ea typeface="BIZ UDPゴシック" panose="020B0400000000000000" pitchFamily="50" charset="-128"/>
              </a:rPr>
              <a:t>〇提案内容に関する補足事項を各シートに記載していますので参考にしてください。</a:t>
            </a:r>
            <a:endParaRPr kumimoji="1" lang="ja-JP" altLang="ja-JP" sz="1200" dirty="0">
              <a:solidFill>
                <a:schemeClr val="bg1">
                  <a:lumMod val="50000"/>
                </a:schemeClr>
              </a:solidFill>
              <a:latin typeface="BIZ UDPゴシック" panose="020B0400000000000000" pitchFamily="50" charset="-128"/>
              <a:ea typeface="BIZ UDPゴシック" panose="020B0400000000000000" pitchFamily="50" charset="-128"/>
            </a:endParaRPr>
          </a:p>
          <a:p>
            <a:pPr marL="139700" indent="-139700" algn="just"/>
            <a:r>
              <a:rPr kumimoji="1" lang="ja-JP" altLang="ja-JP" sz="1200" dirty="0">
                <a:solidFill>
                  <a:schemeClr val="bg1">
                    <a:lumMod val="50000"/>
                  </a:schemeClr>
                </a:solidFill>
                <a:latin typeface="BIZ UDPゴシック" panose="020B0400000000000000" pitchFamily="50" charset="-128"/>
                <a:ea typeface="BIZ UDPゴシック" panose="020B0400000000000000" pitchFamily="50" charset="-128"/>
              </a:rPr>
              <a:t>○再委託の場合は、任意様式において、再委託する</a:t>
            </a:r>
            <a:r>
              <a:rPr kumimoji="1" lang="ja-JP" altLang="en-US" sz="1200" dirty="0">
                <a:solidFill>
                  <a:schemeClr val="bg1">
                    <a:lumMod val="50000"/>
                  </a:schemeClr>
                </a:solidFill>
                <a:latin typeface="BIZ UDPゴシック" panose="020B0400000000000000" pitchFamily="50" charset="-128"/>
                <a:ea typeface="BIZ UDPゴシック" panose="020B0400000000000000" pitchFamily="50" charset="-128"/>
              </a:rPr>
              <a:t>事業</a:t>
            </a:r>
            <a:r>
              <a:rPr kumimoji="1" lang="ja-JP" altLang="ja-JP" sz="1200" dirty="0">
                <a:solidFill>
                  <a:schemeClr val="bg1">
                    <a:lumMod val="50000"/>
                  </a:schemeClr>
                </a:solidFill>
                <a:latin typeface="BIZ UDPゴシック" panose="020B0400000000000000" pitchFamily="50" charset="-128"/>
                <a:ea typeface="BIZ UDPゴシック" panose="020B0400000000000000" pitchFamily="50" charset="-128"/>
              </a:rPr>
              <a:t>内容、責任体制を必ず記載し、一緒に提出すること。</a:t>
            </a:r>
          </a:p>
        </p:txBody>
      </p:sp>
    </p:spTree>
    <p:extLst>
      <p:ext uri="{BB962C8B-B14F-4D97-AF65-F5344CB8AC3E}">
        <p14:creationId xmlns:p14="http://schemas.microsoft.com/office/powerpoint/2010/main" val="3311166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8205F1DC-828C-3D44-99A1-515A729AD604}"/>
              </a:ext>
            </a:extLst>
          </p:cNvPr>
          <p:cNvSpPr txBox="1"/>
          <p:nvPr/>
        </p:nvSpPr>
        <p:spPr>
          <a:xfrm>
            <a:off x="202839" y="187922"/>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情報漏えい対策</a:t>
            </a:r>
          </a:p>
        </p:txBody>
      </p:sp>
      <p:sp>
        <p:nvSpPr>
          <p:cNvPr id="14" name="テキスト ボックス 13">
            <a:extLst>
              <a:ext uri="{FF2B5EF4-FFF2-40B4-BE49-F238E27FC236}">
                <a16:creationId xmlns:a16="http://schemas.microsoft.com/office/drawing/2014/main" id="{CA4F8588-9AF8-4D7D-A3BC-C4D952861674}"/>
              </a:ext>
            </a:extLst>
          </p:cNvPr>
          <p:cNvSpPr txBox="1"/>
          <p:nvPr/>
        </p:nvSpPr>
        <p:spPr>
          <a:xfrm>
            <a:off x="54558" y="856931"/>
            <a:ext cx="12082884" cy="2292935"/>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本提案における </a:t>
            </a:r>
            <a:r>
              <a:rPr lang="en-US" altLang="ja-JP" sz="1200" kern="0" dirty="0" err="1">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SeP</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（又は同等品以上の製品）の位置付けについて、以下の２つの観点から説明してください。</a:t>
            </a: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1)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情報漏えい対策としての役割（自動暗号化、持ち出し制御、操作ログ収集等）　</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2)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クライアント統合管理・運用省力化としての役割（ネットワーク分離と切替による</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1</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台端末化、</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Windows Update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等の展開支援（サイバーハイジーン等）による管理者負荷軽減）</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以下の情報持ち出し経路ごとに、本提案における対策内容を表形式で記載してください。</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USB</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メモリ／外付け</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HDD</a:t>
            </a:r>
            <a:r>
              <a:rPr lang="ja-JP" altLang="en-US" sz="1200" kern="0" dirty="0" err="1">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ローカルディスクへの保存（業務端末上）、クラウドサービス（</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OneDrive</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a:t>
            </a:r>
            <a:r>
              <a:rPr lang="en-US" altLang="ja-JP" sz="1200" kern="0" dirty="0" err="1">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sharePoint</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Online</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／他クラウド）へのアップロード、メール添付による送信（庁外宛）</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以下のような代表的なケースについて、提案構成における「情報持ち出しフロー」を時系列で図示してください。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USB</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メモリ等で外部へデータを渡すケース、庁外へメール添付で資料を送るケース、クラウドサービス等にファイルをアップロードするケース）</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異なるセグメント間のデータの受渡しについても図示してください。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p:txBody>
      </p:sp>
      <p:sp>
        <p:nvSpPr>
          <p:cNvPr id="9" name="フリーフォーム 6">
            <a:extLst>
              <a:ext uri="{FF2B5EF4-FFF2-40B4-BE49-F238E27FC236}">
                <a16:creationId xmlns:a16="http://schemas.microsoft.com/office/drawing/2014/main" id="{3F8175EA-D0D8-4EE1-B444-4622CE52AC49}"/>
              </a:ext>
            </a:extLst>
          </p:cNvPr>
          <p:cNvSpPr/>
          <p:nvPr/>
        </p:nvSpPr>
        <p:spPr>
          <a:xfrm>
            <a:off x="0" y="459260"/>
            <a:ext cx="12192000" cy="326388"/>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Tree>
    <p:extLst>
      <p:ext uri="{BB962C8B-B14F-4D97-AF65-F5344CB8AC3E}">
        <p14:creationId xmlns:p14="http://schemas.microsoft.com/office/powerpoint/2010/main" val="3611827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418407"/>
            <a:ext cx="12192000" cy="400110"/>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86097" y="177913"/>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a:t>
            </a:r>
            <a:r>
              <a:rPr lang="en-US" altLang="ja-JP" sz="2000" b="1" dirty="0">
                <a:latin typeface="BIZ UDP明朝 Medium" panose="02020500000000000000" pitchFamily="18" charset="-128"/>
                <a:ea typeface="BIZ UDP明朝 Medium" panose="02020500000000000000" pitchFamily="18" charset="-128"/>
              </a:rPr>
              <a:t>LGWAN</a:t>
            </a:r>
            <a:r>
              <a:rPr lang="ja-JP" altLang="en-US" sz="2000" b="1" dirty="0">
                <a:latin typeface="BIZ UDP明朝 Medium" panose="02020500000000000000" pitchFamily="18" charset="-128"/>
                <a:ea typeface="BIZ UDP明朝 Medium" panose="02020500000000000000" pitchFamily="18" charset="-128"/>
              </a:rPr>
              <a:t>接続環境構築</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14" name="テキスト ボックス 13">
            <a:extLst>
              <a:ext uri="{FF2B5EF4-FFF2-40B4-BE49-F238E27FC236}">
                <a16:creationId xmlns:a16="http://schemas.microsoft.com/office/drawing/2014/main" id="{CA4F8588-9AF8-4D7D-A3BC-C4D952861674}"/>
              </a:ext>
            </a:extLst>
          </p:cNvPr>
          <p:cNvSpPr txBox="1"/>
          <p:nvPr/>
        </p:nvSpPr>
        <p:spPr>
          <a:xfrm>
            <a:off x="176981" y="957900"/>
            <a:ext cx="11665974" cy="907941"/>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en-US" altLang="ja-JP" sz="1200" kern="0" dirty="0" err="1">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SeP</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（又は同等品以上の製品）の製品の機能のみで </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LGWAN</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接続を行う場合と、専用の </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LGWAN</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接続環境（セキュアブラウザ又は</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RDS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等）を用いる場合の違い（できること／できないこと、安全性の違い）を、表形式で説明してください。</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画面転送型の </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LGWAN</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接続環境（セキュアブラウザ又は</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RDS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等）を介して </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LGWAN</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システムを利用する場合、画面描画がどこで行われるか（端末側／サーバ側）、データがどこに残るか（端末ローカル／サーバ上のみ等）、コピー＆ペースト／ファイルダウンロード／印刷が可能かどうか及び推奨される制限方法等について記載してください</a:t>
            </a:r>
          </a:p>
        </p:txBody>
      </p:sp>
    </p:spTree>
    <p:extLst>
      <p:ext uri="{BB962C8B-B14F-4D97-AF65-F5344CB8AC3E}">
        <p14:creationId xmlns:p14="http://schemas.microsoft.com/office/powerpoint/2010/main" val="227714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337113"/>
            <a:ext cx="12192000" cy="528197"/>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157160" y="201101"/>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バックアップ</a:t>
            </a:r>
          </a:p>
        </p:txBody>
      </p:sp>
      <p:sp>
        <p:nvSpPr>
          <p:cNvPr id="14" name="テキスト ボックス 13">
            <a:extLst>
              <a:ext uri="{FF2B5EF4-FFF2-40B4-BE49-F238E27FC236}">
                <a16:creationId xmlns:a16="http://schemas.microsoft.com/office/drawing/2014/main" id="{CA4F8588-9AF8-4D7D-A3BC-C4D952861674}"/>
              </a:ext>
            </a:extLst>
          </p:cNvPr>
          <p:cNvSpPr txBox="1"/>
          <p:nvPr/>
        </p:nvSpPr>
        <p:spPr>
          <a:xfrm>
            <a:off x="286097" y="957900"/>
            <a:ext cx="11686828" cy="2031325"/>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次のサービスごとに、バックアップの対象範囲及び粒度を表形式で記載してください。</a:t>
            </a: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ファイルサーバ、メール、</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Teams</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（ファイル共有部分）、グループウェア</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バックアップ取得方式、取得頻度及び保持期間、保存先のデータセンターについて記載してください。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ランサムウェア等によりファイルサーバ／メールが暗号化された場合に、本バックアップ構成によりどのように復旧するかを、時系列で説明してください。また、暗号化されたデータがバックアップ側に影響しないようにするための工夫（どの時点のバックアップから復旧するのか、どのくらいの時間で復旧できる想定か）について記載してください。</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「バックアップを実施する場合」と「実施しない場合」について、次の観点で比較を記載してください。</a:t>
            </a: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・想定される運用リスク（データ消失時の影響 等）、発生し得る復旧コスト・時間（手作業対応／再作成 等）、</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5</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年間でのバックアップ運用費用（概算）</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本市にとって合理的と考える選択肢及びその理由（費用対効果）を簡潔に記載してください。</a:t>
            </a:r>
          </a:p>
        </p:txBody>
      </p:sp>
    </p:spTree>
    <p:extLst>
      <p:ext uri="{BB962C8B-B14F-4D97-AF65-F5344CB8AC3E}">
        <p14:creationId xmlns:p14="http://schemas.microsoft.com/office/powerpoint/2010/main" val="3231639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397591"/>
            <a:ext cx="12192000" cy="326388"/>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solidFill>
            <a:srgbClr val="7CC08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86098" y="160675"/>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a:t>
            </a:r>
            <a:r>
              <a:rPr lang="ja-JP" altLang="en-US" sz="2000" b="1" dirty="0">
                <a:latin typeface="BIZ UDP明朝 Medium" panose="02020500000000000000" pitchFamily="18" charset="-128"/>
                <a:ea typeface="BIZ UDP明朝 Medium" panose="02020500000000000000" pitchFamily="18" charset="-128"/>
              </a:rPr>
              <a:t>デバイス管理</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14" name="テキスト ボックス 13">
            <a:extLst>
              <a:ext uri="{FF2B5EF4-FFF2-40B4-BE49-F238E27FC236}">
                <a16:creationId xmlns:a16="http://schemas.microsoft.com/office/drawing/2014/main" id="{CA4F8588-9AF8-4D7D-A3BC-C4D952861674}"/>
              </a:ext>
            </a:extLst>
          </p:cNvPr>
          <p:cNvSpPr txBox="1"/>
          <p:nvPr/>
        </p:nvSpPr>
        <p:spPr>
          <a:xfrm>
            <a:off x="209898" y="696114"/>
            <a:ext cx="11801127" cy="2215991"/>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業務用</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PC</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及び職員の個人スマートフォンから、</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Microsoft 365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等の業務システムへ安全にアクセスさせるための仕組みについて、次の点を含めて概要を記載してください。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・市が管理・登録した端末のみが業務システムにアクセスできるようにする方法　・個人スマートフォンについて、業務アプリ部分のみ管理する等の方針とし、職場データと個人データを分離する方法　・上記を踏まえ、「登録されていない端末や、セキュリティ要件を満たさない端末からは業務データにアクセスできない」ことをどう担保するか</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端末紛失・盗難時の対応について、次の点を含めて記載してください。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・業務用</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PC</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を紛失・盗難した場合の、遠隔でデータを保護・削除する方法の概要　・スマートフォンを紛失した場合に、業務データのみを遠隔で削除し、個人データには影響を与えないようにする方法の概要</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業務用</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PC</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に対するアプリケーション・設定の自動配付について、次の点を含めて概要を記載してください。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Microsoft 365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を含めた業務用アプリケーション、プリンタ設定、電子証明書等を、自動配付・自動設定する方法　</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・上記の自動配付・自動設定により、手作業によるキッティングや設定作業がどの程度削減されるか（職員及び管理者の省力化のイメージ）</a:t>
            </a:r>
          </a:p>
        </p:txBody>
      </p:sp>
    </p:spTree>
    <p:extLst>
      <p:ext uri="{BB962C8B-B14F-4D97-AF65-F5344CB8AC3E}">
        <p14:creationId xmlns:p14="http://schemas.microsoft.com/office/powerpoint/2010/main" val="3045863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509526"/>
            <a:ext cx="12192000" cy="326388"/>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solidFill>
            <a:srgbClr val="7CC08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86098" y="187485"/>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端末展開</a:t>
            </a:r>
          </a:p>
        </p:txBody>
      </p:sp>
      <p:sp>
        <p:nvSpPr>
          <p:cNvPr id="14" name="テキスト ボックス 13">
            <a:extLst>
              <a:ext uri="{FF2B5EF4-FFF2-40B4-BE49-F238E27FC236}">
                <a16:creationId xmlns:a16="http://schemas.microsoft.com/office/drawing/2014/main" id="{CA4F8588-9AF8-4D7D-A3BC-C4D952861674}"/>
              </a:ext>
            </a:extLst>
          </p:cNvPr>
          <p:cNvSpPr txBox="1"/>
          <p:nvPr/>
        </p:nvSpPr>
        <p:spPr>
          <a:xfrm>
            <a:off x="286097" y="957900"/>
            <a:ext cx="11591577" cy="1508105"/>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来年度導入予定端末のうち先行納入分（数台程度）を用いた </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Autopilot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実機検証について、次の内容を記載してください。</a:t>
            </a: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・検証時に確認する主な項目　・検証結果をどのように本番の展開設計・手順に反映させるか</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本番展開時における端末展開フローについて、次の点を含めて時系列で記載してください。</a:t>
            </a: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・誰が（端末調達事業者／本市職員／本事業受注者）　・どのタイミングで　・どのような作業（例：開梱、電源投入、ネットワーク接続、</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Autopilot</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開始、利用者サインイン 等）を行う想定か。</a:t>
            </a:r>
          </a:p>
          <a:p>
            <a:pPr marL="171450" lvl="1" indent="-171450" defTabSz="844083" fontAlgn="base">
              <a:spcBef>
                <a:spcPct val="0"/>
              </a:spcBef>
              <a:spcAft>
                <a:spcPts val="554"/>
              </a:spcAft>
              <a:buSzPct val="80000"/>
              <a:buFont typeface="Wingdings" panose="05000000000000000000" pitchFamily="2" charset="2"/>
              <a:buChar char="l"/>
            </a:pP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Autopilot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による展開が何らかの理由で失敗した場合に、当該端末を初期化し、再度登録・展開する手順の概要を記載してください。</a:t>
            </a:r>
          </a:p>
        </p:txBody>
      </p:sp>
    </p:spTree>
    <p:extLst>
      <p:ext uri="{BB962C8B-B14F-4D97-AF65-F5344CB8AC3E}">
        <p14:creationId xmlns:p14="http://schemas.microsoft.com/office/powerpoint/2010/main" val="258908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396609"/>
            <a:ext cx="12192000" cy="400110"/>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ln/>
        </p:spPr>
        <p:style>
          <a:lnRef idx="3">
            <a:schemeClr val="lt1"/>
          </a:lnRef>
          <a:fillRef idx="1">
            <a:schemeClr val="accent5"/>
          </a:fillRef>
          <a:effectRef idx="1">
            <a:schemeClr val="accent5"/>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61660" y="197216"/>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職員への教育・研修</a:t>
            </a:r>
          </a:p>
        </p:txBody>
      </p:sp>
      <p:sp>
        <p:nvSpPr>
          <p:cNvPr id="12" name="テキスト ボックス 11">
            <a:extLst>
              <a:ext uri="{FF2B5EF4-FFF2-40B4-BE49-F238E27FC236}">
                <a16:creationId xmlns:a16="http://schemas.microsoft.com/office/drawing/2014/main" id="{3D8E4D03-49CB-4191-B6B8-E5E2ABEAF35F}"/>
              </a:ext>
            </a:extLst>
          </p:cNvPr>
          <p:cNvSpPr txBox="1"/>
          <p:nvPr/>
        </p:nvSpPr>
        <p:spPr>
          <a:xfrm>
            <a:off x="261660" y="942696"/>
            <a:ext cx="11267470" cy="538609"/>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仕様に記載している要件を踏まえ、具体的に想定した内容を記載してください。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α</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モデルから</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β´</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モデルに移行することを踏まえて、職員の教育・研修、マニュアルの整備等、スムーズな移行と分かりやすい運用に向けたサポートを提案してください。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p:txBody>
      </p:sp>
    </p:spTree>
    <p:extLst>
      <p:ext uri="{BB962C8B-B14F-4D97-AF65-F5344CB8AC3E}">
        <p14:creationId xmlns:p14="http://schemas.microsoft.com/office/powerpoint/2010/main" val="234009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443676"/>
            <a:ext cx="12192000" cy="400110"/>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ln/>
        </p:spPr>
        <p:style>
          <a:lnRef idx="3">
            <a:schemeClr val="lt1"/>
          </a:lnRef>
          <a:fillRef idx="1">
            <a:schemeClr val="accent5"/>
          </a:fillRef>
          <a:effectRef idx="1">
            <a:schemeClr val="accent5"/>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61660" y="194166"/>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安心の保守対応とパートナー会社としての伴走支援</a:t>
            </a:r>
          </a:p>
        </p:txBody>
      </p:sp>
      <p:sp>
        <p:nvSpPr>
          <p:cNvPr id="12" name="テキスト ボックス 11">
            <a:extLst>
              <a:ext uri="{FF2B5EF4-FFF2-40B4-BE49-F238E27FC236}">
                <a16:creationId xmlns:a16="http://schemas.microsoft.com/office/drawing/2014/main" id="{3D8E4D03-49CB-4191-B6B8-E5E2ABEAF35F}"/>
              </a:ext>
            </a:extLst>
          </p:cNvPr>
          <p:cNvSpPr txBox="1"/>
          <p:nvPr/>
        </p:nvSpPr>
        <p:spPr>
          <a:xfrm>
            <a:off x="261660" y="942696"/>
            <a:ext cx="11267470" cy="538609"/>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インシデント及びリスク発生時のフローを図示するとともに、貴社の具体的な対応方針について記載してください。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運用保守対応の体制整備や本市担当者の役割など、パートナー会社としてのアピールポイントを具体的に記載してください。</a:t>
            </a:r>
          </a:p>
        </p:txBody>
      </p:sp>
    </p:spTree>
    <p:extLst>
      <p:ext uri="{BB962C8B-B14F-4D97-AF65-F5344CB8AC3E}">
        <p14:creationId xmlns:p14="http://schemas.microsoft.com/office/powerpoint/2010/main" val="1090930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450224"/>
            <a:ext cx="12192000" cy="399682"/>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solidFill>
            <a:schemeClr val="bg1">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89735" y="202499"/>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３</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実施計画　スケジュール</a:t>
            </a:r>
          </a:p>
        </p:txBody>
      </p:sp>
      <p:sp>
        <p:nvSpPr>
          <p:cNvPr id="8" name="テキスト ボックス 7">
            <a:extLst>
              <a:ext uri="{FF2B5EF4-FFF2-40B4-BE49-F238E27FC236}">
                <a16:creationId xmlns:a16="http://schemas.microsoft.com/office/drawing/2014/main" id="{6A095217-6DD5-4D9A-AC6E-63D888E2311A}"/>
              </a:ext>
            </a:extLst>
          </p:cNvPr>
          <p:cNvSpPr txBox="1"/>
          <p:nvPr/>
        </p:nvSpPr>
        <p:spPr>
          <a:xfrm>
            <a:off x="289734" y="934615"/>
            <a:ext cx="11572751" cy="538609"/>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プロジェクトの全体スケジュール及び実施方針（プロジェクト計画書、進捗管理、プロジェクト会議等）を提案してください。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体制については図を用いるなど分かりやすく記載してください。品質管理やサポート体制、教育等、必要と考える内容について提案してください。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p:txBody>
      </p:sp>
      <p:sp>
        <p:nvSpPr>
          <p:cNvPr id="9" name="テキスト ボックス 8">
            <a:extLst>
              <a:ext uri="{FF2B5EF4-FFF2-40B4-BE49-F238E27FC236}">
                <a16:creationId xmlns:a16="http://schemas.microsoft.com/office/drawing/2014/main" id="{4495A6D6-593B-4C8A-9D55-6DC48FAFB67B}"/>
              </a:ext>
            </a:extLst>
          </p:cNvPr>
          <p:cNvSpPr txBox="1"/>
          <p:nvPr/>
        </p:nvSpPr>
        <p:spPr>
          <a:xfrm>
            <a:off x="5107202" y="3163542"/>
            <a:ext cx="2152650" cy="530915"/>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white">
                    <a:lumMod val="50000"/>
                  </a:prstClr>
                </a:solidFill>
                <a:effectLst/>
                <a:uLnTx/>
                <a:uFillTx/>
              </a:rPr>
              <a:t>プロジェクト体制図</a:t>
            </a:r>
            <a:endParaRPr kumimoji="0" lang="en-US" altLang="ja-JP" sz="1050" b="0" i="0" u="none" strike="noStrike" kern="0" cap="none" spc="0" normalizeH="0" baseline="0" noProof="0" dirty="0">
              <a:ln>
                <a:noFill/>
              </a:ln>
              <a:solidFill>
                <a:prstClr val="white">
                  <a:lumMod val="50000"/>
                </a:prstClr>
              </a:solidFill>
              <a:effectLst/>
              <a:uLnTx/>
              <a:uFillTx/>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ja-JP" sz="900" b="0" i="0" u="none" strike="noStrike" kern="0" cap="none" spc="0" normalizeH="0" baseline="0" noProof="0" dirty="0">
                <a:ln>
                  <a:noFill/>
                </a:ln>
                <a:solidFill>
                  <a:prstClr val="white">
                    <a:lumMod val="50000"/>
                  </a:prstClr>
                </a:solidFill>
                <a:effectLst/>
                <a:uLnTx/>
                <a:uFillTx/>
              </a:rPr>
              <a:t>※</a:t>
            </a:r>
            <a:r>
              <a:rPr kumimoji="0" lang="ja-JP" altLang="en-US" sz="900" b="0" i="0" u="none" strike="noStrike" kern="0" cap="none" spc="0" normalizeH="0" baseline="0" noProof="0" dirty="0">
                <a:ln>
                  <a:noFill/>
                </a:ln>
                <a:solidFill>
                  <a:prstClr val="white">
                    <a:lumMod val="50000"/>
                  </a:prstClr>
                </a:solidFill>
                <a:effectLst/>
                <a:uLnTx/>
                <a:uFillTx/>
              </a:rPr>
              <a:t>再委託を行う場合は、再委託の範囲が分かるようにしてください。</a:t>
            </a:r>
          </a:p>
        </p:txBody>
      </p:sp>
    </p:spTree>
    <p:extLst>
      <p:ext uri="{BB962C8B-B14F-4D97-AF65-F5344CB8AC3E}">
        <p14:creationId xmlns:p14="http://schemas.microsoft.com/office/powerpoint/2010/main" val="3885276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398741"/>
            <a:ext cx="12192000" cy="337983"/>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solidFill>
            <a:schemeClr val="bg1">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188091" y="140353"/>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３</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実施計画　運営体制</a:t>
            </a:r>
          </a:p>
        </p:txBody>
      </p:sp>
      <p:graphicFrame>
        <p:nvGraphicFramePr>
          <p:cNvPr id="10" name="表 9">
            <a:extLst>
              <a:ext uri="{FF2B5EF4-FFF2-40B4-BE49-F238E27FC236}">
                <a16:creationId xmlns:a16="http://schemas.microsoft.com/office/drawing/2014/main" id="{75A8CD34-A5D2-421F-8584-FA1C1E28E1C3}"/>
              </a:ext>
            </a:extLst>
          </p:cNvPr>
          <p:cNvGraphicFramePr>
            <a:graphicFrameLocks noGrp="1"/>
          </p:cNvGraphicFramePr>
          <p:nvPr>
            <p:extLst>
              <p:ext uri="{D42A27DB-BD31-4B8C-83A1-F6EECF244321}">
                <p14:modId xmlns:p14="http://schemas.microsoft.com/office/powerpoint/2010/main" val="3245853483"/>
              </p:ext>
            </p:extLst>
          </p:nvPr>
        </p:nvGraphicFramePr>
        <p:xfrm>
          <a:off x="688600" y="1390164"/>
          <a:ext cx="10256036" cy="4077672"/>
        </p:xfrm>
        <a:graphic>
          <a:graphicData uri="http://schemas.openxmlformats.org/drawingml/2006/table">
            <a:tbl>
              <a:tblPr firstRow="1" firstCol="1" bandRow="1">
                <a:tableStyleId>{5940675A-B579-460E-94D1-54222C63F5DA}</a:tableStyleId>
              </a:tblPr>
              <a:tblGrid>
                <a:gridCol w="1515757">
                  <a:extLst>
                    <a:ext uri="{9D8B030D-6E8A-4147-A177-3AD203B41FA5}">
                      <a16:colId xmlns:a16="http://schemas.microsoft.com/office/drawing/2014/main" val="4225062156"/>
                    </a:ext>
                  </a:extLst>
                </a:gridCol>
                <a:gridCol w="1575707">
                  <a:extLst>
                    <a:ext uri="{9D8B030D-6E8A-4147-A177-3AD203B41FA5}">
                      <a16:colId xmlns:a16="http://schemas.microsoft.com/office/drawing/2014/main" val="3549673675"/>
                    </a:ext>
                  </a:extLst>
                </a:gridCol>
                <a:gridCol w="1771650">
                  <a:extLst>
                    <a:ext uri="{9D8B030D-6E8A-4147-A177-3AD203B41FA5}">
                      <a16:colId xmlns:a16="http://schemas.microsoft.com/office/drawing/2014/main" val="2505632942"/>
                    </a:ext>
                  </a:extLst>
                </a:gridCol>
                <a:gridCol w="1853293">
                  <a:extLst>
                    <a:ext uri="{9D8B030D-6E8A-4147-A177-3AD203B41FA5}">
                      <a16:colId xmlns:a16="http://schemas.microsoft.com/office/drawing/2014/main" val="1186110421"/>
                    </a:ext>
                  </a:extLst>
                </a:gridCol>
                <a:gridCol w="1836964">
                  <a:extLst>
                    <a:ext uri="{9D8B030D-6E8A-4147-A177-3AD203B41FA5}">
                      <a16:colId xmlns:a16="http://schemas.microsoft.com/office/drawing/2014/main" val="3897551700"/>
                    </a:ext>
                  </a:extLst>
                </a:gridCol>
                <a:gridCol w="1702665">
                  <a:extLst>
                    <a:ext uri="{9D8B030D-6E8A-4147-A177-3AD203B41FA5}">
                      <a16:colId xmlns:a16="http://schemas.microsoft.com/office/drawing/2014/main" val="2742046951"/>
                    </a:ext>
                  </a:extLst>
                </a:gridCol>
              </a:tblGrid>
              <a:tr h="509709">
                <a:tc>
                  <a:txBody>
                    <a:bodyPr/>
                    <a:lstStyle/>
                    <a:p>
                      <a:pPr algn="just"/>
                      <a:r>
                        <a:rPr lang="ja-JP" sz="1200" kern="100" dirty="0">
                          <a:effectLst/>
                          <a:latin typeface="BIZ UDPゴシック" panose="020B0400000000000000" pitchFamily="50" charset="-128"/>
                          <a:ea typeface="BIZ UDPゴシック" panose="020B0400000000000000" pitchFamily="50" charset="-128"/>
                        </a:rPr>
                        <a:t>役割</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ja-JP" sz="1200" kern="100" dirty="0">
                          <a:effectLst/>
                          <a:latin typeface="BIZ UDPゴシック" panose="020B0400000000000000" pitchFamily="50" charset="-128"/>
                          <a:ea typeface="BIZ UDPゴシック" panose="020B0400000000000000" pitchFamily="50" charset="-128"/>
                        </a:rPr>
                        <a:t>予定従事者</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ja-JP" sz="1200" kern="100" dirty="0">
                          <a:effectLst/>
                          <a:latin typeface="BIZ UDPゴシック" panose="020B0400000000000000" pitchFamily="50" charset="-128"/>
                          <a:ea typeface="BIZ UDPゴシック" panose="020B0400000000000000" pitchFamily="50" charset="-128"/>
                        </a:rPr>
                        <a:t>所属部署</a:t>
                      </a:r>
                      <a:r>
                        <a:rPr lang="ja-JP" altLang="en-US" sz="1200" kern="100" dirty="0">
                          <a:effectLst/>
                          <a:latin typeface="BIZ UDPゴシック" panose="020B0400000000000000" pitchFamily="50" charset="-128"/>
                          <a:ea typeface="BIZ UDPゴシック" panose="020B0400000000000000" pitchFamily="50" charset="-128"/>
                        </a:rPr>
                        <a:t>・役職</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ja-JP" sz="1200" kern="100" dirty="0">
                          <a:effectLst/>
                          <a:latin typeface="BIZ UDPゴシック" panose="020B0400000000000000" pitchFamily="50" charset="-128"/>
                          <a:ea typeface="BIZ UDPゴシック" panose="020B0400000000000000" pitchFamily="50" charset="-128"/>
                        </a:rPr>
                        <a:t>分担する</a:t>
                      </a:r>
                      <a:r>
                        <a:rPr lang="ja-JP" altLang="en-US" sz="1200" kern="100" dirty="0">
                          <a:effectLst/>
                          <a:latin typeface="BIZ UDPゴシック" panose="020B0400000000000000" pitchFamily="50" charset="-128"/>
                          <a:ea typeface="BIZ UDPゴシック" panose="020B0400000000000000" pitchFamily="50" charset="-128"/>
                        </a:rPr>
                        <a:t>事業</a:t>
                      </a:r>
                      <a:r>
                        <a:rPr lang="ja-JP" sz="1200" kern="100" dirty="0">
                          <a:effectLst/>
                          <a:latin typeface="BIZ UDPゴシック" panose="020B0400000000000000" pitchFamily="50" charset="-128"/>
                          <a:ea typeface="BIZ UDPゴシック" panose="020B0400000000000000" pitchFamily="50" charset="-128"/>
                        </a:rPr>
                        <a:t>の内容</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経験実績</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資格</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3336691973"/>
                  </a:ext>
                </a:extLst>
              </a:tr>
              <a:tr h="509709">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1319623755"/>
                  </a:ext>
                </a:extLst>
              </a:tr>
              <a:tr h="509709">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124119450"/>
                  </a:ext>
                </a:extLst>
              </a:tr>
              <a:tr h="509709">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2296499879"/>
                  </a:ext>
                </a:extLst>
              </a:tr>
              <a:tr h="509709">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1816217150"/>
                  </a:ext>
                </a:extLst>
              </a:tr>
              <a:tr h="509709">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3770304117"/>
                  </a:ext>
                </a:extLst>
              </a:tr>
              <a:tr h="509709">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952422903"/>
                  </a:ext>
                </a:extLst>
              </a:tr>
              <a:tr h="509709">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2012360835"/>
                  </a:ext>
                </a:extLst>
              </a:tr>
            </a:tbl>
          </a:graphicData>
        </a:graphic>
      </p:graphicFrame>
      <p:sp>
        <p:nvSpPr>
          <p:cNvPr id="11" name="テキスト ボックス 10">
            <a:extLst>
              <a:ext uri="{FF2B5EF4-FFF2-40B4-BE49-F238E27FC236}">
                <a16:creationId xmlns:a16="http://schemas.microsoft.com/office/drawing/2014/main" id="{F6F166D8-CF3A-474A-BF64-2F5BA4DBC90A}"/>
              </a:ext>
            </a:extLst>
          </p:cNvPr>
          <p:cNvSpPr txBox="1"/>
          <p:nvPr/>
        </p:nvSpPr>
        <p:spPr>
          <a:xfrm>
            <a:off x="776152" y="5559013"/>
            <a:ext cx="10616777" cy="900246"/>
          </a:xfrm>
          <a:prstGeom prst="rect">
            <a:avLst/>
          </a:prstGeom>
          <a:noFill/>
        </p:spPr>
        <p:txBody>
          <a:bodyPr wrap="square">
            <a:spAutoFit/>
          </a:bodyPr>
          <a:lstStyle/>
          <a:p>
            <a:pPr marL="760730" indent="-452755" algn="just"/>
            <a:r>
              <a:rPr lang="ja-JP" altLang="ja-JP" sz="1050" kern="0" dirty="0">
                <a:solidFill>
                  <a:prstClr val="black"/>
                </a:solidFill>
                <a:latin typeface="BIZ UDゴシック" panose="020B0400000000000000" pitchFamily="49" charset="-128"/>
                <a:ea typeface="BIZ UDゴシック" panose="020B0400000000000000" pitchFamily="49" charset="-128"/>
              </a:rPr>
              <a:t>注１：所属部署、役職については、共同事業体の場合は、各事業者名、各事業者における役職名等を記載すること。</a:t>
            </a:r>
          </a:p>
          <a:p>
            <a:pPr marL="760730" indent="-452755" algn="just"/>
            <a:r>
              <a:rPr lang="ja-JP" altLang="ja-JP" sz="1050" kern="0" dirty="0">
                <a:solidFill>
                  <a:prstClr val="black"/>
                </a:solidFill>
                <a:latin typeface="BIZ UDゴシック" panose="020B0400000000000000" pitchFamily="49" charset="-128"/>
                <a:ea typeface="BIZ UDゴシック" panose="020B0400000000000000" pitchFamily="49" charset="-128"/>
              </a:rPr>
              <a:t>注２：所属部署、役職については、再委託を行う場合は、再委託先の会社名、役職名等を記載すること。</a:t>
            </a:r>
            <a:r>
              <a:rPr lang="ja-JP" altLang="en-US" sz="1050" kern="0" dirty="0">
                <a:solidFill>
                  <a:prstClr val="black"/>
                </a:solidFill>
                <a:latin typeface="BIZ UDゴシック" panose="020B0400000000000000" pitchFamily="49" charset="-128"/>
                <a:ea typeface="BIZ UDゴシック" panose="020B0400000000000000" pitchFamily="49" charset="-128"/>
              </a:rPr>
              <a:t>また</a:t>
            </a:r>
            <a:r>
              <a:rPr lang="ja-JP" altLang="ja-JP" sz="1050" kern="0" dirty="0">
                <a:solidFill>
                  <a:prstClr val="black"/>
                </a:solidFill>
                <a:latin typeface="BIZ UDゴシック" panose="020B0400000000000000" pitchFamily="49" charset="-128"/>
                <a:ea typeface="BIZ UDゴシック" panose="020B0400000000000000" pitchFamily="49" charset="-128"/>
              </a:rPr>
              <a:t>、再委託する業務内容、責任体制を必ず記載</a:t>
            </a:r>
            <a:r>
              <a:rPr lang="ja-JP" altLang="en-US" sz="1050" kern="0" dirty="0">
                <a:solidFill>
                  <a:prstClr val="black"/>
                </a:solidFill>
                <a:latin typeface="BIZ UDゴシック" panose="020B0400000000000000" pitchFamily="49" charset="-128"/>
                <a:ea typeface="BIZ UDゴシック" panose="020B0400000000000000" pitchFamily="49" charset="-128"/>
              </a:rPr>
              <a:t>する</a:t>
            </a:r>
            <a:r>
              <a:rPr lang="ja-JP" altLang="ja-JP" sz="1050" kern="0" dirty="0">
                <a:solidFill>
                  <a:prstClr val="black"/>
                </a:solidFill>
                <a:latin typeface="BIZ UDゴシック" panose="020B0400000000000000" pitchFamily="49" charset="-128"/>
                <a:ea typeface="BIZ UDゴシック" panose="020B0400000000000000" pitchFamily="49" charset="-128"/>
              </a:rPr>
              <a:t>こと。</a:t>
            </a:r>
          </a:p>
          <a:p>
            <a:pPr marL="760730" indent="-452755" algn="just"/>
            <a:r>
              <a:rPr lang="ja-JP" altLang="ja-JP" sz="1050" kern="0" dirty="0">
                <a:solidFill>
                  <a:prstClr val="black"/>
                </a:solidFill>
                <a:latin typeface="BIZ UDゴシック" panose="020B0400000000000000" pitchFamily="49" charset="-128"/>
                <a:ea typeface="BIZ UDゴシック" panose="020B0400000000000000" pitchFamily="49" charset="-128"/>
              </a:rPr>
              <a:t>注３：担当者については、各</a:t>
            </a:r>
            <a:r>
              <a:rPr lang="ja-JP" altLang="en-US" sz="1050" kern="0" dirty="0">
                <a:solidFill>
                  <a:prstClr val="black"/>
                </a:solidFill>
                <a:latin typeface="BIZ UDゴシック" panose="020B0400000000000000" pitchFamily="49" charset="-128"/>
                <a:ea typeface="BIZ UDゴシック" panose="020B0400000000000000" pitchFamily="49" charset="-128"/>
              </a:rPr>
              <a:t>事業</a:t>
            </a:r>
            <a:r>
              <a:rPr lang="ja-JP" altLang="ja-JP" sz="1050" kern="0" dirty="0">
                <a:solidFill>
                  <a:prstClr val="black"/>
                </a:solidFill>
                <a:latin typeface="BIZ UDゴシック" panose="020B0400000000000000" pitchFamily="49" charset="-128"/>
                <a:ea typeface="BIZ UDゴシック" panose="020B0400000000000000" pitchFamily="49" charset="-128"/>
              </a:rPr>
              <a:t>に必要な人員を配置すること。記入欄が足りない場合は、本様式に準じて作成・追加すること。</a:t>
            </a:r>
          </a:p>
          <a:p>
            <a:pPr marL="411480" indent="-103505" algn="just"/>
            <a:r>
              <a:rPr lang="ja-JP" altLang="ja-JP" sz="1050" kern="0" dirty="0">
                <a:solidFill>
                  <a:prstClr val="black"/>
                </a:solidFill>
                <a:latin typeface="BIZ UDゴシック" panose="020B0400000000000000" pitchFamily="49" charset="-128"/>
                <a:ea typeface="BIZ UDゴシック" panose="020B0400000000000000" pitchFamily="49" charset="-128"/>
              </a:rPr>
              <a:t>注４：本様式以外に補足説明</a:t>
            </a:r>
            <a:r>
              <a:rPr lang="ja-JP" altLang="en-US" sz="1050" kern="0" dirty="0">
                <a:solidFill>
                  <a:prstClr val="black"/>
                </a:solidFill>
                <a:latin typeface="BIZ UDゴシック" panose="020B0400000000000000" pitchFamily="49" charset="-128"/>
                <a:ea typeface="BIZ UDゴシック" panose="020B0400000000000000" pitchFamily="49" charset="-128"/>
              </a:rPr>
              <a:t>があれば、適宜記載してください</a:t>
            </a:r>
            <a:r>
              <a:rPr lang="ja-JP" altLang="ja-JP" sz="1050" kern="0" dirty="0">
                <a:solidFill>
                  <a:prstClr val="black"/>
                </a:solidFill>
                <a:latin typeface="BIZ UDゴシック" panose="020B0400000000000000" pitchFamily="49" charset="-128"/>
                <a:ea typeface="BIZ UDゴシック" panose="020B0400000000000000" pitchFamily="49" charset="-128"/>
              </a:rPr>
              <a:t>。</a:t>
            </a:r>
          </a:p>
          <a:p>
            <a:pPr marL="411480" indent="-103505" algn="just"/>
            <a:r>
              <a:rPr lang="ja-JP" altLang="ja-JP" sz="1050" kern="0" dirty="0">
                <a:solidFill>
                  <a:prstClr val="black"/>
                </a:solidFill>
                <a:latin typeface="BIZ UDゴシック" panose="020B0400000000000000" pitchFamily="49" charset="-128"/>
                <a:ea typeface="BIZ UDゴシック" panose="020B0400000000000000" pitchFamily="49" charset="-128"/>
              </a:rPr>
              <a:t>注５：予定従事者については、未定の場合はその旨を記載すること。</a:t>
            </a:r>
          </a:p>
        </p:txBody>
      </p:sp>
      <p:sp>
        <p:nvSpPr>
          <p:cNvPr id="12" name="テキスト ボックス 11">
            <a:extLst>
              <a:ext uri="{FF2B5EF4-FFF2-40B4-BE49-F238E27FC236}">
                <a16:creationId xmlns:a16="http://schemas.microsoft.com/office/drawing/2014/main" id="{7D45060C-4150-4774-92D7-6FAF8ED5CE78}"/>
              </a:ext>
            </a:extLst>
          </p:cNvPr>
          <p:cNvSpPr txBox="1"/>
          <p:nvPr/>
        </p:nvSpPr>
        <p:spPr>
          <a:xfrm>
            <a:off x="294137" y="791780"/>
            <a:ext cx="11284144" cy="276999"/>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本件に有用となる有資格者が体制に含まれている場合は、その資格内容や人数、経験等が分かるように提案してください。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p:txBody>
      </p:sp>
    </p:spTree>
    <p:extLst>
      <p:ext uri="{BB962C8B-B14F-4D97-AF65-F5344CB8AC3E}">
        <p14:creationId xmlns:p14="http://schemas.microsoft.com/office/powerpoint/2010/main" val="2527596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398741"/>
            <a:ext cx="12192000" cy="337983"/>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solidFill>
            <a:schemeClr val="bg1">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94138" y="162565"/>
            <a:ext cx="9546243" cy="400110"/>
          </a:xfrm>
          <a:prstGeom prst="rect">
            <a:avLst/>
          </a:prstGeom>
          <a:noFill/>
        </p:spPr>
        <p:txBody>
          <a:bodyPr wrap="square" rtlCol="0">
            <a:spAutoFit/>
          </a:bodyPr>
          <a:lstStyle/>
          <a:p>
            <a:r>
              <a:rPr lang="ja-JP" altLang="en-US" sz="2000" b="1" dirty="0">
                <a:latin typeface="BIZ UDP明朝 Medium" panose="02020500000000000000" pitchFamily="18" charset="-128"/>
                <a:ea typeface="BIZ UDP明朝 Medium" panose="02020500000000000000" pitchFamily="18" charset="-128"/>
              </a:rPr>
              <a:t>３</a:t>
            </a:r>
            <a:r>
              <a:rPr lang="en-US" altLang="ja-JP" sz="2000" b="1" dirty="0">
                <a:latin typeface="BIZ UDP明朝 Medium" panose="02020500000000000000" pitchFamily="18" charset="-128"/>
                <a:ea typeface="BIZ UDP明朝 Medium" panose="02020500000000000000" pitchFamily="18" charset="-128"/>
              </a:rPr>
              <a:t>.</a:t>
            </a:r>
            <a:r>
              <a:rPr lang="ja-JP" altLang="en-US" sz="2000" b="1" dirty="0">
                <a:latin typeface="BIZ UDP明朝 Medium" panose="02020500000000000000" pitchFamily="18" charset="-128"/>
                <a:ea typeface="BIZ UDP明朝 Medium" panose="02020500000000000000" pitchFamily="18" charset="-128"/>
              </a:rPr>
              <a:t>実施計画　事業実績</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12" name="テキスト ボックス 11">
            <a:extLst>
              <a:ext uri="{FF2B5EF4-FFF2-40B4-BE49-F238E27FC236}">
                <a16:creationId xmlns:a16="http://schemas.microsoft.com/office/drawing/2014/main" id="{8B7AA489-254F-443E-9825-A783D763C4A2}"/>
              </a:ext>
            </a:extLst>
          </p:cNvPr>
          <p:cNvSpPr txBox="1"/>
          <p:nvPr/>
        </p:nvSpPr>
        <p:spPr>
          <a:xfrm>
            <a:off x="294138" y="808966"/>
            <a:ext cx="11470598" cy="538609"/>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実施要領の「</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3</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応募者の参加資格⑴②ア～オ」又は「同⑵③」に記載している実績について本市に参考になりそうな実績を優先して表形式で記載してください。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特に、</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β´</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モデルの構築や</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Microsoft365</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等での環境構築に係る実績の有無を記載してください。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p:txBody>
      </p:sp>
    </p:spTree>
    <p:extLst>
      <p:ext uri="{BB962C8B-B14F-4D97-AF65-F5344CB8AC3E}">
        <p14:creationId xmlns:p14="http://schemas.microsoft.com/office/powerpoint/2010/main" val="3585758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421827"/>
            <a:ext cx="11946924" cy="342673"/>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45076" y="193054"/>
            <a:ext cx="6222274" cy="400110"/>
          </a:xfrm>
          <a:prstGeom prst="rect">
            <a:avLst/>
          </a:prstGeom>
          <a:noFill/>
        </p:spPr>
        <p:txBody>
          <a:bodyPr wrap="square" rtlCol="0">
            <a:spAutoFit/>
          </a:bodyPr>
          <a:lstStyle/>
          <a:p>
            <a:r>
              <a:rPr lang="ja-JP" altLang="en-US" sz="2000" b="1" dirty="0">
                <a:latin typeface="BIZ UDP明朝 Medium" panose="02020500000000000000" pitchFamily="18" charset="-128"/>
                <a:ea typeface="BIZ UDP明朝 Medium" panose="02020500000000000000" pitchFamily="18" charset="-128"/>
              </a:rPr>
              <a:t>１．事業の実施方針・目標・ビジョン</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13" name="テキスト ボックス 12">
            <a:extLst>
              <a:ext uri="{FF2B5EF4-FFF2-40B4-BE49-F238E27FC236}">
                <a16:creationId xmlns:a16="http://schemas.microsoft.com/office/drawing/2014/main" id="{42075D56-368F-49FB-A2AB-E9205FBABB48}"/>
              </a:ext>
            </a:extLst>
          </p:cNvPr>
          <p:cNvSpPr txBox="1"/>
          <p:nvPr/>
        </p:nvSpPr>
        <p:spPr>
          <a:xfrm>
            <a:off x="329792" y="900721"/>
            <a:ext cx="9288368" cy="800219"/>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事業の目的、提案のコンセプト、ビジョン、特にアピールしたい点について記載してください。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本市に最適と考える業務効率化と利便性の向上、セキュリティ（リスク）対策</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現状の業務課題（例：作業時間・手間・承認プロセス・情報共有の不便さ）に対するビジョンを記載してください。</a:t>
            </a:r>
          </a:p>
        </p:txBody>
      </p:sp>
    </p:spTree>
    <p:extLst>
      <p:ext uri="{BB962C8B-B14F-4D97-AF65-F5344CB8AC3E}">
        <p14:creationId xmlns:p14="http://schemas.microsoft.com/office/powerpoint/2010/main" val="20475253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76200" y="464831"/>
            <a:ext cx="12192000" cy="390635"/>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399918" y="260039"/>
            <a:ext cx="9546243" cy="400110"/>
          </a:xfrm>
          <a:prstGeom prst="rect">
            <a:avLst/>
          </a:prstGeom>
          <a:noFill/>
        </p:spPr>
        <p:txBody>
          <a:bodyPr wrap="square" rtlCol="0">
            <a:spAutoFit/>
          </a:bodyPr>
          <a:lstStyle/>
          <a:p>
            <a:r>
              <a:rPr lang="ja-JP" altLang="en-US" sz="2000" b="1" dirty="0">
                <a:latin typeface="BIZ UDP明朝 Medium" panose="02020500000000000000" pitchFamily="18" charset="-128"/>
                <a:ea typeface="BIZ UDP明朝 Medium" panose="02020500000000000000" pitchFamily="18" charset="-128"/>
              </a:rPr>
              <a:t>４</a:t>
            </a:r>
            <a:r>
              <a:rPr lang="en-US" altLang="ja-JP" sz="2000" b="1" dirty="0">
                <a:latin typeface="BIZ UDP明朝 Medium" panose="02020500000000000000" pitchFamily="18" charset="-128"/>
                <a:ea typeface="BIZ UDP明朝 Medium" panose="02020500000000000000" pitchFamily="18" charset="-128"/>
              </a:rPr>
              <a:t>.</a:t>
            </a:r>
            <a:r>
              <a:rPr lang="ja-JP" altLang="en-US" sz="2000" b="1" dirty="0">
                <a:latin typeface="BIZ UDP明朝 Medium" panose="02020500000000000000" pitchFamily="18" charset="-128"/>
                <a:ea typeface="BIZ UDP明朝 Medium" panose="02020500000000000000" pitchFamily="18" charset="-128"/>
              </a:rPr>
              <a:t>費用の総額</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10" name="テキスト ボックス 9">
            <a:extLst>
              <a:ext uri="{FF2B5EF4-FFF2-40B4-BE49-F238E27FC236}">
                <a16:creationId xmlns:a16="http://schemas.microsoft.com/office/drawing/2014/main" id="{0F31BCCE-D1AE-467F-BFE6-6177BDFFDF62}"/>
              </a:ext>
            </a:extLst>
          </p:cNvPr>
          <p:cNvSpPr txBox="1"/>
          <p:nvPr/>
        </p:nvSpPr>
        <p:spPr>
          <a:xfrm>
            <a:off x="241138" y="962027"/>
            <a:ext cx="11683131" cy="1246495"/>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総額の考え方について、実施要領第</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6</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⑴①オの記載事項を踏まえて計算してください。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毎年の</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Microsoft365</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ライセンス費用についても上限額に含みます。</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2</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年目以降については、現在の金額での想定額で記載してください。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今回の提案の総額について、大項目（</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導入期間</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ソフトウェア費、ライセンス費、作業費、研修費</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運用期間</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運用保守費、ライセンス費）について表形式で記載してください。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この項目では、バックアップについて適用範囲が提案により異なることが考えられることから、バックアップソフトウェアに関連する費用（ライセンス費用、構築作業、運用保守に係る費用等）は、提案総額の表に含めない表としてください。　　（ただし、「様式第</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5</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号」に示す見積は全ての総額を記載すること）</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p:txBody>
      </p:sp>
    </p:spTree>
    <p:extLst>
      <p:ext uri="{BB962C8B-B14F-4D97-AF65-F5344CB8AC3E}">
        <p14:creationId xmlns:p14="http://schemas.microsoft.com/office/powerpoint/2010/main" val="736016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509713"/>
            <a:ext cx="12192000" cy="390635"/>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solidFill>
            <a:srgbClr val="0070C0"/>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432867" y="285583"/>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５</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費用総額の明細と算出根拠</a:t>
            </a:r>
          </a:p>
        </p:txBody>
      </p:sp>
      <p:sp>
        <p:nvSpPr>
          <p:cNvPr id="10" name="テキスト ボックス 9">
            <a:extLst>
              <a:ext uri="{FF2B5EF4-FFF2-40B4-BE49-F238E27FC236}">
                <a16:creationId xmlns:a16="http://schemas.microsoft.com/office/drawing/2014/main" id="{0F31BCCE-D1AE-467F-BFE6-6177BDFFDF62}"/>
              </a:ext>
            </a:extLst>
          </p:cNvPr>
          <p:cNvSpPr txBox="1"/>
          <p:nvPr/>
        </p:nvSpPr>
        <p:spPr>
          <a:xfrm>
            <a:off x="241138" y="962027"/>
            <a:ext cx="11683131" cy="800219"/>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大項目の内訳（数量、単価、見積等）に係る明細や算出根拠を分かりやすく表形式で記載してください。この項目ではバックアップ費用も別掲で明細を作成してください。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現状を改善するための具体的な戦略（職員省力化など）や費用対効果が高い提案があれば記載してください。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β´</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の構築にて想定される様々な一般的な環境構築と比較してプラスアルファとして提案したところがあれば具体的に記載してください。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p:txBody>
      </p:sp>
    </p:spTree>
    <p:extLst>
      <p:ext uri="{BB962C8B-B14F-4D97-AF65-F5344CB8AC3E}">
        <p14:creationId xmlns:p14="http://schemas.microsoft.com/office/powerpoint/2010/main" val="3588574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630076"/>
            <a:ext cx="12192000" cy="297849"/>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86098" y="229966"/>
            <a:ext cx="9546243" cy="400110"/>
          </a:xfrm>
          <a:prstGeom prst="rect">
            <a:avLst/>
          </a:prstGeom>
          <a:noFill/>
        </p:spPr>
        <p:txBody>
          <a:bodyPr wrap="square" rtlCol="0">
            <a:spAutoFit/>
          </a:bodyPr>
          <a:lstStyle/>
          <a:p>
            <a:r>
              <a:rPr lang="ja-JP" altLang="en-US" sz="2000" b="1" dirty="0">
                <a:latin typeface="BIZ UDP明朝 Medium" panose="02020500000000000000" pitchFamily="18" charset="-128"/>
                <a:ea typeface="BIZ UDP明朝 Medium" panose="02020500000000000000" pitchFamily="18" charset="-128"/>
              </a:rPr>
              <a:t>６</a:t>
            </a:r>
            <a:r>
              <a:rPr lang="en-US" altLang="ja-JP" sz="2000" b="1" dirty="0">
                <a:latin typeface="BIZ UDP明朝 Medium" panose="02020500000000000000" pitchFamily="18" charset="-128"/>
                <a:ea typeface="BIZ UDP明朝 Medium" panose="02020500000000000000" pitchFamily="18" charset="-128"/>
              </a:rPr>
              <a:t>.</a:t>
            </a:r>
            <a:r>
              <a:rPr lang="ja-JP" altLang="en-US" sz="2000" b="1" dirty="0">
                <a:latin typeface="BIZ UDP明朝 Medium" panose="02020500000000000000" pitchFamily="18" charset="-128"/>
                <a:ea typeface="BIZ UDP明朝 Medium" panose="02020500000000000000" pitchFamily="18" charset="-128"/>
              </a:rPr>
              <a:t>本市の将来像　環境・コスト等の持続可能性 </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12" name="テキスト ボックス 11">
            <a:extLst>
              <a:ext uri="{FF2B5EF4-FFF2-40B4-BE49-F238E27FC236}">
                <a16:creationId xmlns:a16="http://schemas.microsoft.com/office/drawing/2014/main" id="{3D8E4D03-49CB-4191-B6B8-E5E2ABEAF35F}"/>
              </a:ext>
            </a:extLst>
          </p:cNvPr>
          <p:cNvSpPr txBox="1"/>
          <p:nvPr/>
        </p:nvSpPr>
        <p:spPr>
          <a:xfrm>
            <a:off x="286098" y="1060635"/>
            <a:ext cx="11674844" cy="984885"/>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2029</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年時点で現在のデータセンター基盤が更改となり</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2028</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年度上期に再見積を実施予定です。⑴モデル見積（年度別費用見通し）⑵単価表及び算定式⑶前提・除外条件⑷変動要因と抑制策について記載してください。</a:t>
            </a:r>
          </a:p>
          <a:p>
            <a:pPr marL="171450" lvl="1" indent="-171450" defTabSz="844083" fontAlgn="base">
              <a:spcBef>
                <a:spcPct val="0"/>
              </a:spcBef>
              <a:spcAft>
                <a:spcPts val="554"/>
              </a:spcAft>
              <a:buSzPct val="80000"/>
              <a:buFont typeface="Wingdings" panose="05000000000000000000" pitchFamily="2" charset="2"/>
              <a:buChar char="l"/>
            </a:pP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60</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か月を超えた運用が可能か、今回の構築を活かした更新の提案があれば併せて記載してください。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可能であれば</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60</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カ月後の次期における概算費用について記載してください。</a:t>
            </a:r>
          </a:p>
        </p:txBody>
      </p:sp>
    </p:spTree>
    <p:extLst>
      <p:ext uri="{BB962C8B-B14F-4D97-AF65-F5344CB8AC3E}">
        <p14:creationId xmlns:p14="http://schemas.microsoft.com/office/powerpoint/2010/main" val="36191529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560266"/>
            <a:ext cx="12192000" cy="297849"/>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86098" y="255484"/>
            <a:ext cx="9546243" cy="400110"/>
          </a:xfrm>
          <a:prstGeom prst="rect">
            <a:avLst/>
          </a:prstGeom>
          <a:noFill/>
        </p:spPr>
        <p:txBody>
          <a:bodyPr wrap="square" rtlCol="0">
            <a:spAutoFit/>
          </a:bodyPr>
          <a:lstStyle/>
          <a:p>
            <a:r>
              <a:rPr lang="ja-JP" altLang="en-US" sz="2000" b="1" dirty="0">
                <a:latin typeface="BIZ UDP明朝 Medium" panose="02020500000000000000" pitchFamily="18" charset="-128"/>
                <a:ea typeface="BIZ UDP明朝 Medium" panose="02020500000000000000" pitchFamily="18" charset="-128"/>
              </a:rPr>
              <a:t>６</a:t>
            </a:r>
            <a:r>
              <a:rPr lang="en-US" altLang="ja-JP" sz="2000" b="1" dirty="0">
                <a:latin typeface="BIZ UDP明朝 Medium" panose="02020500000000000000" pitchFamily="18" charset="-128"/>
                <a:ea typeface="BIZ UDP明朝 Medium" panose="02020500000000000000" pitchFamily="18" charset="-128"/>
              </a:rPr>
              <a:t>.</a:t>
            </a:r>
            <a:r>
              <a:rPr lang="ja-JP" altLang="en-US" sz="2000" b="1" dirty="0">
                <a:latin typeface="BIZ UDP明朝 Medium" panose="02020500000000000000" pitchFamily="18" charset="-128"/>
                <a:ea typeface="BIZ UDP明朝 Medium" panose="02020500000000000000" pitchFamily="18" charset="-128"/>
              </a:rPr>
              <a:t>本市の将来像　ゼロトラスト移行の実効性</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12" name="テキスト ボックス 11">
            <a:extLst>
              <a:ext uri="{FF2B5EF4-FFF2-40B4-BE49-F238E27FC236}">
                <a16:creationId xmlns:a16="http://schemas.microsoft.com/office/drawing/2014/main" id="{3D8E4D03-49CB-4191-B6B8-E5E2ABEAF35F}"/>
              </a:ext>
            </a:extLst>
          </p:cNvPr>
          <p:cNvSpPr txBox="1"/>
          <p:nvPr/>
        </p:nvSpPr>
        <p:spPr>
          <a:xfrm>
            <a:off x="258577" y="973878"/>
            <a:ext cx="11674845" cy="723275"/>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国の方針のゼロトラストを踏まえて移行するための第一歩として、ユーザー認証、アクセス制御、デバイス管理などの基本的な</a:t>
            </a:r>
            <a:r>
              <a:rPr lang="ja-JP" altLang="en-US" sz="1200" kern="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セキュリティ対策の段階的</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な実現への計画等を記載してください。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今回実装していない機能や将来的に必要な機能や考え方の方向性など、今回の構築も踏まえた本市の実効性について記載してください。</a:t>
            </a:r>
          </a:p>
        </p:txBody>
      </p:sp>
    </p:spTree>
    <p:extLst>
      <p:ext uri="{BB962C8B-B14F-4D97-AF65-F5344CB8AC3E}">
        <p14:creationId xmlns:p14="http://schemas.microsoft.com/office/powerpoint/2010/main" val="2806508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20782" y="379203"/>
            <a:ext cx="12192000" cy="446812"/>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gradFill>
            <a:gsLst>
              <a:gs pos="0">
                <a:schemeClr val="bg1">
                  <a:lumMod val="0"/>
                  <a:lumOff val="100000"/>
                </a:schemeClr>
              </a:gs>
              <a:gs pos="75000">
                <a:srgbClr val="FCCC00"/>
              </a:gs>
              <a:gs pos="83000">
                <a:srgbClr val="FCCC00"/>
              </a:gs>
              <a:gs pos="100000">
                <a:srgbClr val="FCCC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86097" y="202499"/>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a:t>
            </a:r>
            <a:r>
              <a:rPr lang="en-US" altLang="ja-JP" sz="2000" b="1" dirty="0">
                <a:latin typeface="BIZ UDP明朝 Medium" panose="02020500000000000000" pitchFamily="18" charset="-128"/>
                <a:ea typeface="BIZ UDP明朝 Medium" panose="02020500000000000000" pitchFamily="18" charset="-128"/>
              </a:rPr>
              <a:t>Microsoft365</a:t>
            </a:r>
            <a:r>
              <a:rPr lang="ja-JP" altLang="en-US" sz="2000" b="1" dirty="0">
                <a:latin typeface="BIZ UDP明朝 Medium" panose="02020500000000000000" pitchFamily="18" charset="-128"/>
                <a:ea typeface="BIZ UDP明朝 Medium" panose="02020500000000000000" pitchFamily="18" charset="-128"/>
              </a:rPr>
              <a:t>ライセンス</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12" name="テキスト ボックス 11">
            <a:extLst>
              <a:ext uri="{FF2B5EF4-FFF2-40B4-BE49-F238E27FC236}">
                <a16:creationId xmlns:a16="http://schemas.microsoft.com/office/drawing/2014/main" id="{3BFF58C9-4B4A-4ED3-98D4-7E58FD292ABD}"/>
              </a:ext>
            </a:extLst>
          </p:cNvPr>
          <p:cNvSpPr txBox="1"/>
          <p:nvPr/>
        </p:nvSpPr>
        <p:spPr>
          <a:xfrm>
            <a:off x="286097" y="936838"/>
            <a:ext cx="11674845" cy="723275"/>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Microsoft 365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のライセンス構成及び費用を明示し、仕様書に定める必要機能を、どのライセンスでどのように満たすかを表形式で示してください。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プランの選定理由及び提案ライセンス構成で提供される付加的な機能がある場合は、その概要と、本事業との関係（どのような効果を期待しているか）も併せて説明してください。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p:txBody>
      </p:sp>
    </p:spTree>
    <p:extLst>
      <p:ext uri="{BB962C8B-B14F-4D97-AF65-F5344CB8AC3E}">
        <p14:creationId xmlns:p14="http://schemas.microsoft.com/office/powerpoint/2010/main" val="2151491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8205F1DC-828C-3D44-99A1-515A729AD604}"/>
              </a:ext>
            </a:extLst>
          </p:cNvPr>
          <p:cNvSpPr txBox="1"/>
          <p:nvPr/>
        </p:nvSpPr>
        <p:spPr>
          <a:xfrm>
            <a:off x="329792" y="169024"/>
            <a:ext cx="10051766"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a:t>
            </a:r>
            <a:r>
              <a:rPr lang="ja-JP" altLang="en-US" sz="2000" b="1" dirty="0">
                <a:latin typeface="BIZ UDP明朝 Medium" panose="02020500000000000000" pitchFamily="18" charset="-128"/>
                <a:ea typeface="BIZ UDP明朝 Medium" panose="02020500000000000000" pitchFamily="18" charset="-128"/>
              </a:rPr>
              <a:t>ファイルサーバ</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12" name="テキスト ボックス 11">
            <a:extLst>
              <a:ext uri="{FF2B5EF4-FFF2-40B4-BE49-F238E27FC236}">
                <a16:creationId xmlns:a16="http://schemas.microsoft.com/office/drawing/2014/main" id="{A09C9942-F1A9-4309-9186-10809EF532A4}"/>
              </a:ext>
            </a:extLst>
          </p:cNvPr>
          <p:cNvSpPr txBox="1"/>
          <p:nvPr/>
        </p:nvSpPr>
        <p:spPr>
          <a:xfrm>
            <a:off x="167559" y="917622"/>
            <a:ext cx="10937975" cy="276999"/>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提案するクラウドストレージサービスの全体像（アクセス権限、運用ルール、移行計画、費用対効果、災害時等）、操作性等について提案してください。</a:t>
            </a:r>
          </a:p>
        </p:txBody>
      </p:sp>
      <p:sp>
        <p:nvSpPr>
          <p:cNvPr id="9" name="フリーフォーム 6">
            <a:extLst>
              <a:ext uri="{FF2B5EF4-FFF2-40B4-BE49-F238E27FC236}">
                <a16:creationId xmlns:a16="http://schemas.microsoft.com/office/drawing/2014/main" id="{5E2B15C6-1D75-4E8F-994C-ABF9C23C9F93}"/>
              </a:ext>
            </a:extLst>
          </p:cNvPr>
          <p:cNvSpPr/>
          <p:nvPr/>
        </p:nvSpPr>
        <p:spPr>
          <a:xfrm>
            <a:off x="20782" y="319917"/>
            <a:ext cx="12192000" cy="446812"/>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gradFill>
            <a:gsLst>
              <a:gs pos="0">
                <a:schemeClr val="bg1">
                  <a:lumMod val="0"/>
                  <a:lumOff val="100000"/>
                </a:schemeClr>
              </a:gs>
              <a:gs pos="75000">
                <a:srgbClr val="FCCC00"/>
              </a:gs>
              <a:gs pos="83000">
                <a:srgbClr val="FCCC00"/>
              </a:gs>
              <a:gs pos="100000">
                <a:srgbClr val="FCCC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Tree>
    <p:extLst>
      <p:ext uri="{BB962C8B-B14F-4D97-AF65-F5344CB8AC3E}">
        <p14:creationId xmlns:p14="http://schemas.microsoft.com/office/powerpoint/2010/main" val="196226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262711"/>
            <a:ext cx="12192000" cy="439926"/>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gradFill>
            <a:gsLst>
              <a:gs pos="0">
                <a:schemeClr val="bg1">
                  <a:lumMod val="0"/>
                  <a:lumOff val="100000"/>
                </a:schemeClr>
              </a:gs>
              <a:gs pos="75000">
                <a:srgbClr val="FCCC00"/>
              </a:gs>
              <a:gs pos="83000">
                <a:srgbClr val="FCCC00"/>
              </a:gs>
              <a:gs pos="100000">
                <a:srgbClr val="FCCC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76167" y="182591"/>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a:t>
            </a:r>
            <a:r>
              <a:rPr lang="ja-JP" altLang="en-US" sz="2000" b="1" dirty="0">
                <a:latin typeface="BIZ UDP明朝 Medium" panose="02020500000000000000" pitchFamily="18" charset="-128"/>
                <a:ea typeface="BIZ UDP明朝 Medium" panose="02020500000000000000" pitchFamily="18" charset="-128"/>
              </a:rPr>
              <a:t>メール</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8" name="テキスト ボックス 7">
            <a:extLst>
              <a:ext uri="{FF2B5EF4-FFF2-40B4-BE49-F238E27FC236}">
                <a16:creationId xmlns:a16="http://schemas.microsoft.com/office/drawing/2014/main" id="{D5FA083F-DEE3-444D-B7E4-CCB1F4093BB1}"/>
              </a:ext>
            </a:extLst>
          </p:cNvPr>
          <p:cNvSpPr txBox="1">
            <a:spLocks/>
          </p:cNvSpPr>
          <p:nvPr/>
        </p:nvSpPr>
        <p:spPr>
          <a:xfrm>
            <a:off x="128683" y="822572"/>
            <a:ext cx="11743769" cy="1061829"/>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本事業におけるメールシステムの全体構成図を示してください。</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職員が単一のメールアドレスでインターネット系及び</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LGWAN</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系双方への送受信を行うための具体的な実現方式を説明してください。</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職員が利用する想定クライアント（</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Outlook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デスクトップ、</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Outlook Web</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、スマートフォンアプリ 等）の組み合わせと、その推奨利用パターンを説明してください。</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課・係等の業務用メールアドレスについて、個別の</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Microsoft 365</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ユーザーライセンスを追加購入する必要がない構成としているかどうかを明示してください。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p:txBody>
      </p:sp>
    </p:spTree>
    <p:extLst>
      <p:ext uri="{BB962C8B-B14F-4D97-AF65-F5344CB8AC3E}">
        <p14:creationId xmlns:p14="http://schemas.microsoft.com/office/powerpoint/2010/main" val="4044444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422462"/>
            <a:ext cx="12192000" cy="400110"/>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gradFill>
            <a:gsLst>
              <a:gs pos="0">
                <a:schemeClr val="bg1">
                  <a:lumMod val="0"/>
                  <a:lumOff val="100000"/>
                </a:schemeClr>
              </a:gs>
              <a:gs pos="75000">
                <a:srgbClr val="FCCC00"/>
              </a:gs>
              <a:gs pos="83000">
                <a:srgbClr val="FCCC00"/>
              </a:gs>
              <a:gs pos="100000">
                <a:srgbClr val="FCCC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329791" y="222407"/>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a:t>
            </a:r>
            <a:r>
              <a:rPr lang="ja-JP" altLang="en-US" sz="2000" b="1" dirty="0">
                <a:latin typeface="BIZ UDP明朝 Medium" panose="02020500000000000000" pitchFamily="18" charset="-128"/>
                <a:ea typeface="BIZ UDP明朝 Medium" panose="02020500000000000000" pitchFamily="18" charset="-128"/>
              </a:rPr>
              <a:t>チャット及び</a:t>
            </a:r>
            <a:r>
              <a:rPr lang="en-US" altLang="ja-JP" sz="2000" b="1" dirty="0">
                <a:latin typeface="BIZ UDP明朝 Medium" panose="02020500000000000000" pitchFamily="18" charset="-128"/>
                <a:ea typeface="BIZ UDP明朝 Medium" panose="02020500000000000000" pitchFamily="18" charset="-128"/>
              </a:rPr>
              <a:t>Web</a:t>
            </a:r>
            <a:r>
              <a:rPr lang="ja-JP" altLang="en-US" sz="2000" b="1" dirty="0">
                <a:latin typeface="BIZ UDP明朝 Medium" panose="02020500000000000000" pitchFamily="18" charset="-128"/>
                <a:ea typeface="BIZ UDP明朝 Medium" panose="02020500000000000000" pitchFamily="18" charset="-128"/>
              </a:rPr>
              <a:t>会議</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8" name="テキスト ボックス 7">
            <a:extLst>
              <a:ext uri="{FF2B5EF4-FFF2-40B4-BE49-F238E27FC236}">
                <a16:creationId xmlns:a16="http://schemas.microsoft.com/office/drawing/2014/main" id="{27F9B136-B3E2-485A-B252-D851F4F0ABCA}"/>
              </a:ext>
            </a:extLst>
          </p:cNvPr>
          <p:cNvSpPr txBox="1"/>
          <p:nvPr/>
        </p:nvSpPr>
        <p:spPr>
          <a:xfrm>
            <a:off x="329791" y="964323"/>
            <a:ext cx="11616403" cy="800219"/>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Teams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のチーム及びチャネルを、どのような単位（部課／係／プロジェクト 等）で構成するか、その基本方針を記載してください。</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運用ルールや「標準パターン」の例を記載してください。</a:t>
            </a:r>
          </a:p>
          <a:p>
            <a:pPr marL="171450" lvl="1" indent="-171450" defTabSz="844083" fontAlgn="base">
              <a:spcBef>
                <a:spcPct val="0"/>
              </a:spcBef>
              <a:spcAft>
                <a:spcPts val="554"/>
              </a:spcAft>
              <a:buSzPct val="80000"/>
              <a:buFont typeface="Wingdings" panose="05000000000000000000" pitchFamily="2" charset="2"/>
              <a:buChar char="l"/>
            </a:pP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Teams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を用いた代表的な利用シナリオをいくつか例示し、業務効率やコミュニケーションの改善点を分かりやすく記載してください。</a:t>
            </a:r>
          </a:p>
        </p:txBody>
      </p:sp>
    </p:spTree>
    <p:extLst>
      <p:ext uri="{BB962C8B-B14F-4D97-AF65-F5344CB8AC3E}">
        <p14:creationId xmlns:p14="http://schemas.microsoft.com/office/powerpoint/2010/main" val="1887941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398621"/>
            <a:ext cx="12192000" cy="400110"/>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91331" y="233028"/>
            <a:ext cx="6765971"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a:t>
            </a:r>
            <a:r>
              <a:rPr lang="ja-JP" altLang="en-US" sz="2000" b="1" dirty="0">
                <a:latin typeface="BIZ UDP明朝 Medium" panose="02020500000000000000" pitchFamily="18" charset="-128"/>
                <a:ea typeface="BIZ UDP明朝 Medium" panose="02020500000000000000" pitchFamily="18" charset="-128"/>
              </a:rPr>
              <a:t>グループウェア</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8" name="テキスト ボックス 7">
            <a:extLst>
              <a:ext uri="{FF2B5EF4-FFF2-40B4-BE49-F238E27FC236}">
                <a16:creationId xmlns:a16="http://schemas.microsoft.com/office/drawing/2014/main" id="{95EB5418-5190-4F23-8728-E09FB9B94A0F}"/>
              </a:ext>
            </a:extLst>
          </p:cNvPr>
          <p:cNvSpPr txBox="1"/>
          <p:nvPr/>
        </p:nvSpPr>
        <p:spPr>
          <a:xfrm>
            <a:off x="103240" y="964323"/>
            <a:ext cx="11960941" cy="1169551"/>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現行グループウェア（</a:t>
            </a:r>
            <a:r>
              <a:rPr lang="en-US" altLang="ja-JP" sz="1200" kern="0" dirty="0" err="1">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Desknet’s</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NEO</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）について、代表的な画面イメージと、提案グループウェアの画面イメージを並べて提示し、</a:t>
            </a:r>
            <a:r>
              <a:rPr lang="en-US" altLang="ja-JP" sz="1200" kern="0" dirty="0" err="1">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Desknet’s</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との「見た目・操作感」の類似点・相違点を、利用者の視点で簡潔に説明してください。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en-US" altLang="ja-JP" sz="1200" kern="0" dirty="0" err="1">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Desknet’s</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NEO</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の主要機能（スケジュール、設備予約、掲示板、リンク集、文書管理（マニュアル・様式集）、ワークフロー、アンケート）について、提案グループウェアでの対応関係を表形式で示してください。</a:t>
            </a: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本提案のコスト面での特徴（例：初期費用が高いが年間利用料が低い／</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5</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年目更新費がかかるが初期費用が低コスト 等）を簡潔に説明してください。</a:t>
            </a:r>
          </a:p>
        </p:txBody>
      </p:sp>
    </p:spTree>
    <p:extLst>
      <p:ext uri="{BB962C8B-B14F-4D97-AF65-F5344CB8AC3E}">
        <p14:creationId xmlns:p14="http://schemas.microsoft.com/office/powerpoint/2010/main" val="1158994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0" y="415773"/>
            <a:ext cx="12192000" cy="400110"/>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329791" y="215718"/>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端末及びサーバの</a:t>
            </a:r>
            <a:r>
              <a:rPr lang="ja-JP" altLang="en-US" sz="2000" b="1" dirty="0">
                <a:latin typeface="BIZ UDP明朝 Medium" panose="02020500000000000000" pitchFamily="18" charset="-128"/>
                <a:ea typeface="BIZ UDP明朝 Medium" panose="02020500000000000000" pitchFamily="18" charset="-128"/>
              </a:rPr>
              <a:t>セキュリティ対策</a:t>
            </a:r>
            <a:endParaRPr kumimoji="1" lang="ja-JP" altLang="en-US" sz="2000" b="1" dirty="0">
              <a:latin typeface="BIZ UDP明朝 Medium" panose="02020500000000000000" pitchFamily="18" charset="-128"/>
              <a:ea typeface="BIZ UDP明朝 Medium" panose="02020500000000000000" pitchFamily="18" charset="-128"/>
            </a:endParaRPr>
          </a:p>
        </p:txBody>
      </p:sp>
      <p:sp>
        <p:nvSpPr>
          <p:cNvPr id="13" name="テキスト ボックス 12">
            <a:extLst>
              <a:ext uri="{FF2B5EF4-FFF2-40B4-BE49-F238E27FC236}">
                <a16:creationId xmlns:a16="http://schemas.microsoft.com/office/drawing/2014/main" id="{D256A4E5-DBB8-495F-86E4-16EA2EFAE2A3}"/>
              </a:ext>
            </a:extLst>
          </p:cNvPr>
          <p:cNvSpPr txBox="1"/>
          <p:nvPr/>
        </p:nvSpPr>
        <p:spPr>
          <a:xfrm>
            <a:off x="162232" y="964323"/>
            <a:ext cx="11754465" cy="984885"/>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総務省のガイドラインを踏まえた構成について提案してください。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クラウドサービスや端末までの構成、検知、安全性やインシデント対応、公的基準への考え方、職員の運用等、提案してください。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インシデント時の対応フロー（本市管理者がどのタイミングで通知を受けるか、一次対応（切り分け、隔離 等）を誰がどのように実施するか、本市として実施すべき対応（情報連絡、復旧判断 等）は何か）を記載してください。</a:t>
            </a:r>
          </a:p>
        </p:txBody>
      </p:sp>
    </p:spTree>
    <p:extLst>
      <p:ext uri="{BB962C8B-B14F-4D97-AF65-F5344CB8AC3E}">
        <p14:creationId xmlns:p14="http://schemas.microsoft.com/office/powerpoint/2010/main" val="11477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6">
            <a:extLst>
              <a:ext uri="{FF2B5EF4-FFF2-40B4-BE49-F238E27FC236}">
                <a16:creationId xmlns:a16="http://schemas.microsoft.com/office/drawing/2014/main" id="{7AD64717-7D2C-4B44-A5FD-B6610D1244B3}"/>
              </a:ext>
            </a:extLst>
          </p:cNvPr>
          <p:cNvSpPr/>
          <p:nvPr/>
        </p:nvSpPr>
        <p:spPr>
          <a:xfrm>
            <a:off x="20145" y="351443"/>
            <a:ext cx="12192000" cy="400110"/>
          </a:xfrm>
          <a:custGeom>
            <a:avLst/>
            <a:gdLst>
              <a:gd name="connsiteX0" fmla="*/ 11666220 w 11666220"/>
              <a:gd name="connsiteY0" fmla="*/ 0 h 607330"/>
              <a:gd name="connsiteX1" fmla="*/ 11666220 w 11666220"/>
              <a:gd name="connsiteY1" fmla="*/ 137114 h 607330"/>
              <a:gd name="connsiteX2" fmla="*/ 28233 w 11666220"/>
              <a:gd name="connsiteY2" fmla="*/ 509716 h 607330"/>
              <a:gd name="connsiteX3" fmla="*/ 0 w 11666220"/>
              <a:gd name="connsiteY3" fmla="*/ 507849 h 607330"/>
              <a:gd name="connsiteX4" fmla="*/ 0 w 11666220"/>
              <a:gd name="connsiteY4" fmla="*/ 369191 h 607330"/>
              <a:gd name="connsiteX5" fmla="*/ 42700 w 11666220"/>
              <a:gd name="connsiteY5" fmla="*/ 372019 h 607330"/>
              <a:gd name="connsiteX6" fmla="*/ 11407748 w 11666220"/>
              <a:gd name="connsiteY6" fmla="*/ 514 h 607330"/>
              <a:gd name="connsiteX7" fmla="*/ 11666220 w 11666220"/>
              <a:gd name="connsiteY7" fmla="*/ 0 h 60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66220" h="607330">
                <a:moveTo>
                  <a:pt x="11666220" y="0"/>
                </a:moveTo>
                <a:lnTo>
                  <a:pt x="11666220" y="137114"/>
                </a:lnTo>
                <a:cubicBezTo>
                  <a:pt x="5760720" y="137114"/>
                  <a:pt x="5576173" y="864748"/>
                  <a:pt x="28233" y="509716"/>
                </a:cubicBezTo>
                <a:lnTo>
                  <a:pt x="0" y="507849"/>
                </a:lnTo>
                <a:lnTo>
                  <a:pt x="0" y="369191"/>
                </a:lnTo>
                <a:lnTo>
                  <a:pt x="42700" y="372019"/>
                </a:lnTo>
                <a:cubicBezTo>
                  <a:pt x="5509279" y="722578"/>
                  <a:pt x="5773347" y="23156"/>
                  <a:pt x="11407748" y="514"/>
                </a:cubicBezTo>
                <a:lnTo>
                  <a:pt x="11666220"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6" name="テキスト ボックス 5">
            <a:extLst>
              <a:ext uri="{FF2B5EF4-FFF2-40B4-BE49-F238E27FC236}">
                <a16:creationId xmlns:a16="http://schemas.microsoft.com/office/drawing/2014/main" id="{8205F1DC-828C-3D44-99A1-515A729AD604}"/>
              </a:ext>
            </a:extLst>
          </p:cNvPr>
          <p:cNvSpPr txBox="1"/>
          <p:nvPr/>
        </p:nvSpPr>
        <p:spPr>
          <a:xfrm>
            <a:off x="286097" y="151388"/>
            <a:ext cx="9546243" cy="400110"/>
          </a:xfrm>
          <a:prstGeom prst="rect">
            <a:avLst/>
          </a:prstGeom>
          <a:noFill/>
        </p:spPr>
        <p:txBody>
          <a:bodyPr wrap="square" rtlCol="0">
            <a:spAutoFit/>
          </a:bodyPr>
          <a:lstStyle/>
          <a:p>
            <a:r>
              <a:rPr kumimoji="1" lang="ja-JP" altLang="en-US" sz="2000" b="1" dirty="0">
                <a:latin typeface="BIZ UDP明朝 Medium" panose="02020500000000000000" pitchFamily="18" charset="-128"/>
                <a:ea typeface="BIZ UDP明朝 Medium" panose="02020500000000000000" pitchFamily="18" charset="-128"/>
              </a:rPr>
              <a:t>２</a:t>
            </a:r>
            <a:r>
              <a:rPr kumimoji="1" lang="en-US" altLang="ja-JP" sz="2000" b="1" dirty="0">
                <a:latin typeface="BIZ UDP明朝 Medium" panose="02020500000000000000" pitchFamily="18" charset="-128"/>
                <a:ea typeface="BIZ UDP明朝 Medium" panose="02020500000000000000" pitchFamily="18" charset="-128"/>
              </a:rPr>
              <a:t>.</a:t>
            </a:r>
            <a:r>
              <a:rPr kumimoji="1" lang="ja-JP" altLang="en-US" sz="2000" b="1" dirty="0">
                <a:latin typeface="BIZ UDP明朝 Medium" panose="02020500000000000000" pitchFamily="18" charset="-128"/>
                <a:ea typeface="BIZ UDP明朝 Medium" panose="02020500000000000000" pitchFamily="18" charset="-128"/>
              </a:rPr>
              <a:t>事業設計書　クラウドサービスのセキュリティ対策</a:t>
            </a:r>
          </a:p>
        </p:txBody>
      </p:sp>
      <p:sp>
        <p:nvSpPr>
          <p:cNvPr id="14" name="テキスト ボックス 13">
            <a:extLst>
              <a:ext uri="{FF2B5EF4-FFF2-40B4-BE49-F238E27FC236}">
                <a16:creationId xmlns:a16="http://schemas.microsoft.com/office/drawing/2014/main" id="{CA4F8588-9AF8-4D7D-A3BC-C4D952861674}"/>
              </a:ext>
            </a:extLst>
          </p:cNvPr>
          <p:cNvSpPr txBox="1"/>
          <p:nvPr/>
        </p:nvSpPr>
        <p:spPr>
          <a:xfrm>
            <a:off x="265951" y="916694"/>
            <a:ext cx="11660097" cy="1846659"/>
          </a:xfrm>
          <a:prstGeom prst="rect">
            <a:avLst/>
          </a:prstGeom>
          <a:noFill/>
          <a:ln>
            <a:solidFill>
              <a:schemeClr val="bg1">
                <a:lumMod val="50000"/>
              </a:schemeClr>
            </a:solidFill>
            <a:prstDash val="dash"/>
          </a:ln>
        </p:spPr>
        <p:txBody>
          <a:bodyPr wrap="square" rtlCol="0">
            <a:sp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クラウドサービスに対するセキュリティ対策の対象範囲</a:t>
            </a:r>
          </a:p>
          <a:p>
            <a:pPr marL="0" lvl="1" defTabSz="844083" fontAlgn="base">
              <a:spcBef>
                <a:spcPct val="0"/>
              </a:spcBef>
              <a:spcAft>
                <a:spcPts val="554"/>
              </a:spcAft>
              <a:buSzPct val="80000"/>
            </a:pP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(1)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本提案において、次のどのクラウドサービスにセキュリティ対策を適用するかを明示し、それぞれについて実施する主な対策を表形式で記載してください。</a:t>
            </a: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・ファイルサーバ、メール、</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Teams</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（ファイル共有部分）、グループウェア</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0" lvl="1" defTabSz="844083" fontAlgn="base">
              <a:spcBef>
                <a:spcPct val="0"/>
              </a:spcBef>
              <a:spcAft>
                <a:spcPts val="554"/>
              </a:spcAft>
              <a:buSzPct val="80000"/>
            </a:pP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(2) </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それぞれのサービスについて、以下の観点別に対策内容を記載してください。</a:t>
            </a:r>
          </a:p>
          <a:p>
            <a:pPr marL="0" lvl="1" defTabSz="844083" fontAlgn="base">
              <a:spcBef>
                <a:spcPct val="0"/>
              </a:spcBef>
              <a:spcAft>
                <a:spcPts val="554"/>
              </a:spcAft>
              <a:buSzPct val="80000"/>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　・添付ファイルの無害化・マルウェア対策、</a:t>
            </a:r>
            <a:r>
              <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URL</a:t>
            </a: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（リンク）の安全性検査、アクセス制御（誰がどこからアクセスできるか）、ログ取得・監査</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なりすましメール及び迷惑メールに対する防御について、どのような対策を行うかを記載してください</a:t>
            </a:r>
            <a:endParaRPr lang="en-US" altLang="ja-JP"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200" kern="0" dirty="0">
                <a:solidFill>
                  <a:schemeClr val="bg1">
                    <a:lumMod val="50000"/>
                  </a:schemeClr>
                </a:solidFill>
                <a:latin typeface="BIZ UDPゴシック" panose="020B0400000000000000" pitchFamily="50" charset="-128"/>
                <a:ea typeface="BIZ UDPゴシック" panose="020B0400000000000000" pitchFamily="50" charset="-128"/>
                <a:cs typeface="Meiryo UI" panose="020B0604030504040204" pitchFamily="50" charset="-128"/>
                <a:sym typeface="Arial"/>
              </a:rPr>
              <a:t>総務省のガイドライン上「必須」となっている項目と、「推奨」となっている項目について、それぞれ本提案でどのように対応しているかを一覧で示してください。</a:t>
            </a:r>
          </a:p>
        </p:txBody>
      </p:sp>
    </p:spTree>
    <p:extLst>
      <p:ext uri="{BB962C8B-B14F-4D97-AF65-F5344CB8AC3E}">
        <p14:creationId xmlns:p14="http://schemas.microsoft.com/office/powerpoint/2010/main" val="27455794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{0B47A7F9-7531-2F49-8656-5432E34DDC12}tf10001122</Template>
  <TotalTime>0</TotalTime>
  <Words>1970</Words>
  <Application>Microsoft Office PowerPoint</Application>
  <PresentationFormat>ワイド画面</PresentationFormat>
  <Paragraphs>163</Paragraphs>
  <Slides>23</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23</vt:i4>
      </vt:variant>
    </vt:vector>
  </HeadingPairs>
  <TitlesOfParts>
    <vt:vector size="34" baseType="lpstr">
      <vt:lpstr>BIZ UDPゴシック</vt:lpstr>
      <vt:lpstr>BIZ UDP明朝 Medium</vt:lpstr>
      <vt:lpstr>BIZ UDゴシック</vt:lpstr>
      <vt:lpstr>Meiryo UI</vt:lpstr>
      <vt:lpstr>メイリオ</vt:lpstr>
      <vt:lpstr>游ゴシック</vt:lpstr>
      <vt:lpstr>游ゴシック Light</vt:lpstr>
      <vt:lpstr>Arial</vt:lpstr>
      <vt:lpstr>Times New Roman</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2025-12-12T07:26:58Z</dcterms:created>
  <dcterms:modified xsi:type="dcterms:W3CDTF">2025-12-12T08:25:56Z</dcterms:modified>
</cp:coreProperties>
</file>